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tif" ContentType="image/t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7" r:id="rId3"/>
    <p:sldId id="287" r:id="rId4"/>
    <p:sldId id="268" r:id="rId5"/>
    <p:sldId id="272" r:id="rId6"/>
    <p:sldId id="281" r:id="rId7"/>
    <p:sldId id="276" r:id="rId8"/>
    <p:sldId id="283" r:id="rId9"/>
    <p:sldId id="260" r:id="rId10"/>
    <p:sldId id="280" r:id="rId11"/>
    <p:sldId id="288" r:id="rId12"/>
    <p:sldId id="273" r:id="rId13"/>
    <p:sldId id="274" r:id="rId14"/>
    <p:sldId id="275" r:id="rId15"/>
    <p:sldId id="282" r:id="rId16"/>
    <p:sldId id="291" r:id="rId17"/>
    <p:sldId id="290" r:id="rId18"/>
    <p:sldId id="261" r:id="rId19"/>
    <p:sldId id="285" r:id="rId20"/>
    <p:sldId id="292" r:id="rId21"/>
    <p:sldId id="289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4" autoAdjust="0"/>
    <p:restoredTop sz="96276"/>
  </p:normalViewPr>
  <p:slideViewPr>
    <p:cSldViewPr snapToGrid="0">
      <p:cViewPr varScale="1">
        <p:scale>
          <a:sx n="91" d="100"/>
          <a:sy n="91" d="100"/>
        </p:scale>
        <p:origin x="2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bagdanceva\AppData\Local\Microsoft\Windows\Temporary%20Internet%20Files\Content.Outlook\780ZH010\&#1055;&#1088;&#1080;&#1083;%20%202_&#1057;&#1088;&#1077;&#1076;&#1085;&#1077;&#1074;&#1079;&#1074;&#1077;&#1096;&#1077;&#1085;&#1085;&#1099;&#1077;%20&#1090;&#1072;&#1088;&#1080;&#1092;&#1099;%20&#1042;&#1057;%20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gdanceva\AppData\Local\Microsoft\Windows\Temporary%20Internet%20Files\Content.Outlook\780ZH010\&#1050;&#1086;&#1087;&#1080;&#1103;%20&#1055;&#1088;&#1080;&#1083;%20%202_&#1057;&#1088;&#1077;&#1076;&#1085;&#1077;&#1074;&#1079;&#1074;&#1077;&#1096;&#1077;&#1085;&#1085;&#1099;&#1077;%20&#1090;&#1072;&#1088;&#1080;&#1092;&#1099;%20&#1058;&#1057;%202017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bagdanceva\AppData\Local\Microsoft\Windows\Temporary%20Internet%20Files\Content.Outlook\780ZH010\&#1050;&#1086;&#1087;&#1080;&#1103;%20&#1055;&#1088;&#1080;&#1083;%20%202_&#1057;&#1088;&#1077;&#1076;&#1085;&#1077;&#1074;&#1079;&#1074;&#1077;&#1096;&#1077;&#1085;&#1085;&#1099;&#1077;%20&#1090;&#1072;&#1088;&#1080;&#1092;&#1099;%20&#1058;&#1057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00421487174617071"/>
          <c:y val="0.007472984340080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47811989785257"/>
          <c:y val="0.0349432968201509"/>
          <c:w val="0.942642207609238"/>
          <c:h val="0.625692895770579"/>
        </c:manualLayout>
      </c:layout>
      <c:barChart>
        <c:barDir val="col"/>
        <c:grouping val="clustered"/>
        <c:varyColors val="0"/>
        <c:ser>
          <c:idx val="0"/>
          <c:order val="0"/>
          <c:tx>
            <c:v>руб./Гкал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cat>
            <c:strRef>
              <c:f>'[Прил  2_Средневзвешенные тарифы ВС 2017.xlsx]субъекты  (2)'!$B$5:$B$90</c:f>
              <c:strCache>
                <c:ptCount val="86"/>
                <c:pt idx="0">
                  <c:v>Чукотский автономный округ</c:v>
                </c:pt>
                <c:pt idx="1">
                  <c:v>Ямало-Ненецкий автономный округ</c:v>
                </c:pt>
                <c:pt idx="2">
                  <c:v>Ненецкий автономный округ</c:v>
                </c:pt>
                <c:pt idx="3">
                  <c:v>Республика Саха (Якутия)</c:v>
                </c:pt>
                <c:pt idx="4">
                  <c:v>г.Байконур</c:v>
                </c:pt>
                <c:pt idx="5">
                  <c:v>Сахалинская область</c:v>
                </c:pt>
                <c:pt idx="6">
                  <c:v>Республика Алтай</c:v>
                </c:pt>
                <c:pt idx="7">
                  <c:v>Архангельская область</c:v>
                </c:pt>
                <c:pt idx="8">
                  <c:v>Ханты-Мансийский автономный округ</c:v>
                </c:pt>
                <c:pt idx="9">
                  <c:v>Ставропольский край</c:v>
                </c:pt>
                <c:pt idx="10">
                  <c:v>Республика Калмыкия</c:v>
                </c:pt>
                <c:pt idx="11">
                  <c:v>Республика Коми</c:v>
                </c:pt>
                <c:pt idx="12">
                  <c:v>Томская область</c:v>
                </c:pt>
                <c:pt idx="13">
                  <c:v>Ростовская область</c:v>
                </c:pt>
                <c:pt idx="14">
                  <c:v>Республика Карелия</c:v>
                </c:pt>
                <c:pt idx="15">
                  <c:v>Краснодарский край</c:v>
                </c:pt>
                <c:pt idx="16">
                  <c:v>Новгородская область</c:v>
                </c:pt>
                <c:pt idx="17">
                  <c:v>Хабаровский край</c:v>
                </c:pt>
                <c:pt idx="18">
                  <c:v>Ленинградская область</c:v>
                </c:pt>
                <c:pt idx="19">
                  <c:v>Республика Крым</c:v>
                </c:pt>
                <c:pt idx="20">
                  <c:v>Тюменская область</c:v>
                </c:pt>
                <c:pt idx="21">
                  <c:v>Камчатский край</c:v>
                </c:pt>
                <c:pt idx="22">
                  <c:v>г. Севастополь</c:v>
                </c:pt>
                <c:pt idx="23">
                  <c:v>г. Москва</c:v>
                </c:pt>
                <c:pt idx="24">
                  <c:v>Забайкальский край</c:v>
                </c:pt>
                <c:pt idx="25">
                  <c:v>Курганская область</c:v>
                </c:pt>
                <c:pt idx="26">
                  <c:v>г.Санкт-Петербург</c:v>
                </c:pt>
                <c:pt idx="27">
                  <c:v>Амурская область</c:v>
                </c:pt>
                <c:pt idx="28">
                  <c:v>Магаданская область</c:v>
                </c:pt>
                <c:pt idx="29">
                  <c:v>Псковская область</c:v>
                </c:pt>
                <c:pt idx="30">
                  <c:v>Костромская область</c:v>
                </c:pt>
                <c:pt idx="31">
                  <c:v>Приморский край</c:v>
                </c:pt>
                <c:pt idx="32">
                  <c:v>Астраханская область</c:v>
                </c:pt>
                <c:pt idx="33">
                  <c:v>Владимирская область</c:v>
                </c:pt>
                <c:pt idx="34">
                  <c:v>Пермский край</c:v>
                </c:pt>
                <c:pt idx="35">
                  <c:v>Московская область</c:v>
                </c:pt>
                <c:pt idx="36">
                  <c:v>Смоленская область</c:v>
                </c:pt>
                <c:pt idx="37">
                  <c:v>Республика Мордовия</c:v>
                </c:pt>
                <c:pt idx="38">
                  <c:v>Оренбургская область</c:v>
                </c:pt>
                <c:pt idx="39">
                  <c:v>Вологодская область</c:v>
                </c:pt>
                <c:pt idx="40">
                  <c:v>Курская область</c:v>
                </c:pt>
                <c:pt idx="41">
                  <c:v>Белгородская область</c:v>
                </c:pt>
                <c:pt idx="42">
                  <c:v>Рязанская область</c:v>
                </c:pt>
                <c:pt idx="43">
                  <c:v>Еврейская автономная область</c:v>
                </c:pt>
                <c:pt idx="44">
                  <c:v>Калужская область</c:v>
                </c:pt>
                <c:pt idx="45">
                  <c:v>Ярославская область</c:v>
                </c:pt>
                <c:pt idx="46">
                  <c:v>Брянская область</c:v>
                </c:pt>
                <c:pt idx="47">
                  <c:v>Ивановская область</c:v>
                </c:pt>
                <c:pt idx="48">
                  <c:v>Ульяновская область</c:v>
                </c:pt>
                <c:pt idx="49">
                  <c:v>Калининградская область</c:v>
                </c:pt>
                <c:pt idx="50">
                  <c:v>Республика Ингушетия</c:v>
                </c:pt>
                <c:pt idx="51">
                  <c:v>Липецкая область</c:v>
                </c:pt>
                <c:pt idx="52">
                  <c:v>Свердловская область</c:v>
                </c:pt>
                <c:pt idx="53">
                  <c:v>Саратовская область</c:v>
                </c:pt>
                <c:pt idx="54">
                  <c:v>Пензенская область</c:v>
                </c:pt>
                <c:pt idx="55">
                  <c:v>Тверская область</c:v>
                </c:pt>
                <c:pt idx="56">
                  <c:v>Карачаево-Черкесская республика</c:v>
                </c:pt>
                <c:pt idx="57">
                  <c:v>Тамбовская область</c:v>
                </c:pt>
                <c:pt idx="58">
                  <c:v>Чеченская республика</c:v>
                </c:pt>
                <c:pt idx="59">
                  <c:v>Республика Татарстан</c:v>
                </c:pt>
                <c:pt idx="60">
                  <c:v>Республика Марий Эл</c:v>
                </c:pt>
                <c:pt idx="61">
                  <c:v>Кировская область</c:v>
                </c:pt>
                <c:pt idx="62">
                  <c:v>Орловская область</c:v>
                </c:pt>
                <c:pt idx="63">
                  <c:v>Челябинская область</c:v>
                </c:pt>
                <c:pt idx="64">
                  <c:v>Кемеровская область</c:v>
                </c:pt>
                <c:pt idx="65">
                  <c:v>Волгоградская область</c:v>
                </c:pt>
                <c:pt idx="66">
                  <c:v>Омская область</c:v>
                </c:pt>
                <c:pt idx="67">
                  <c:v>Республика Бурятия</c:v>
                </c:pt>
                <c:pt idx="68">
                  <c:v>Воронежская область</c:v>
                </c:pt>
                <c:pt idx="69">
                  <c:v>Республика Башкортостан</c:v>
                </c:pt>
                <c:pt idx="70">
                  <c:v>Удмуртская республика</c:v>
                </c:pt>
                <c:pt idx="71">
                  <c:v>Тульская область</c:v>
                </c:pt>
                <c:pt idx="72">
                  <c:v>Республика Адыгея</c:v>
                </c:pt>
                <c:pt idx="73">
                  <c:v>Республика Тыва</c:v>
                </c:pt>
                <c:pt idx="74">
                  <c:v>Мурманская область</c:v>
                </c:pt>
                <c:pt idx="75">
                  <c:v>Чувашская республика</c:v>
                </c:pt>
                <c:pt idx="76">
                  <c:v>Нижегородская область</c:v>
                </c:pt>
                <c:pt idx="77">
                  <c:v>Самарская область</c:v>
                </c:pt>
                <c:pt idx="78">
                  <c:v>Новосибирская область</c:v>
                </c:pt>
                <c:pt idx="79">
                  <c:v>Республика Северная Осетия-Алания</c:v>
                </c:pt>
                <c:pt idx="80">
                  <c:v>Красноярский край</c:v>
                </c:pt>
                <c:pt idx="81">
                  <c:v>Иркутская область</c:v>
                </c:pt>
                <c:pt idx="82">
                  <c:v>Кабардино-Балкарская республика</c:v>
                </c:pt>
                <c:pt idx="83">
                  <c:v>Республика Хакасия</c:v>
                </c:pt>
                <c:pt idx="84">
                  <c:v>Алтайский край</c:v>
                </c:pt>
                <c:pt idx="85">
                  <c:v>Республика Дагестан</c:v>
                </c:pt>
              </c:strCache>
            </c:strRef>
          </c:cat>
          <c:val>
            <c:numRef>
              <c:f>'[Прил  2_Средневзвешенные тарифы ВС 2017.xlsx]субъекты  (2)'!$D$5:$D$90</c:f>
              <c:numCache>
                <c:formatCode>#,##0.00</c:formatCode>
                <c:ptCount val="86"/>
                <c:pt idx="0">
                  <c:v>201.56</c:v>
                </c:pt>
                <c:pt idx="1">
                  <c:v>159.226</c:v>
                </c:pt>
                <c:pt idx="2">
                  <c:v>75.536</c:v>
                </c:pt>
                <c:pt idx="3">
                  <c:v>71.70500000000001</c:v>
                </c:pt>
                <c:pt idx="4">
                  <c:v>59.10100000000001</c:v>
                </c:pt>
                <c:pt idx="5">
                  <c:v>44.257</c:v>
                </c:pt>
                <c:pt idx="6">
                  <c:v>42.176</c:v>
                </c:pt>
                <c:pt idx="7">
                  <c:v>41.35</c:v>
                </c:pt>
                <c:pt idx="8">
                  <c:v>40.355</c:v>
                </c:pt>
                <c:pt idx="9">
                  <c:v>40.21800000000001</c:v>
                </c:pt>
                <c:pt idx="10">
                  <c:v>38.925</c:v>
                </c:pt>
                <c:pt idx="11">
                  <c:v>34.99</c:v>
                </c:pt>
                <c:pt idx="12">
                  <c:v>34.4</c:v>
                </c:pt>
                <c:pt idx="13">
                  <c:v>33.685</c:v>
                </c:pt>
                <c:pt idx="14">
                  <c:v>33.458</c:v>
                </c:pt>
                <c:pt idx="15">
                  <c:v>30.921</c:v>
                </c:pt>
                <c:pt idx="16">
                  <c:v>30.695</c:v>
                </c:pt>
                <c:pt idx="17">
                  <c:v>30.249</c:v>
                </c:pt>
                <c:pt idx="18">
                  <c:v>29.951</c:v>
                </c:pt>
                <c:pt idx="19">
                  <c:v>29.35</c:v>
                </c:pt>
                <c:pt idx="20">
                  <c:v>29.14099999999999</c:v>
                </c:pt>
                <c:pt idx="21">
                  <c:v>29.07</c:v>
                </c:pt>
                <c:pt idx="22">
                  <c:v>28.71</c:v>
                </c:pt>
                <c:pt idx="23">
                  <c:v>28.665</c:v>
                </c:pt>
                <c:pt idx="24">
                  <c:v>28.354</c:v>
                </c:pt>
                <c:pt idx="25">
                  <c:v>27.989</c:v>
                </c:pt>
                <c:pt idx="26">
                  <c:v>27.036</c:v>
                </c:pt>
                <c:pt idx="27">
                  <c:v>26.442</c:v>
                </c:pt>
                <c:pt idx="28">
                  <c:v>26.006</c:v>
                </c:pt>
                <c:pt idx="29">
                  <c:v>25.99</c:v>
                </c:pt>
                <c:pt idx="30">
                  <c:v>25.975</c:v>
                </c:pt>
                <c:pt idx="31">
                  <c:v>25.546</c:v>
                </c:pt>
                <c:pt idx="32">
                  <c:v>25.32100000000001</c:v>
                </c:pt>
                <c:pt idx="33">
                  <c:v>25.159</c:v>
                </c:pt>
                <c:pt idx="34">
                  <c:v>23.251</c:v>
                </c:pt>
                <c:pt idx="35">
                  <c:v>22.836</c:v>
                </c:pt>
                <c:pt idx="36">
                  <c:v>22.597</c:v>
                </c:pt>
                <c:pt idx="37">
                  <c:v>21.702</c:v>
                </c:pt>
                <c:pt idx="38">
                  <c:v>21.395</c:v>
                </c:pt>
                <c:pt idx="39">
                  <c:v>21.31</c:v>
                </c:pt>
                <c:pt idx="40">
                  <c:v>21.014</c:v>
                </c:pt>
                <c:pt idx="41">
                  <c:v>20.86499999999999</c:v>
                </c:pt>
                <c:pt idx="42">
                  <c:v>20.812</c:v>
                </c:pt>
                <c:pt idx="43">
                  <c:v>20.728</c:v>
                </c:pt>
                <c:pt idx="44">
                  <c:v>20.581</c:v>
                </c:pt>
                <c:pt idx="45">
                  <c:v>20.447</c:v>
                </c:pt>
                <c:pt idx="46">
                  <c:v>20.35300000000001</c:v>
                </c:pt>
                <c:pt idx="47">
                  <c:v>20.19600000000001</c:v>
                </c:pt>
                <c:pt idx="48">
                  <c:v>19.877</c:v>
                </c:pt>
                <c:pt idx="49">
                  <c:v>19.815</c:v>
                </c:pt>
                <c:pt idx="50">
                  <c:v>19.687</c:v>
                </c:pt>
                <c:pt idx="51">
                  <c:v>19.596</c:v>
                </c:pt>
                <c:pt idx="52">
                  <c:v>19.529</c:v>
                </c:pt>
                <c:pt idx="53">
                  <c:v>19.221</c:v>
                </c:pt>
                <c:pt idx="54">
                  <c:v>18.873</c:v>
                </c:pt>
                <c:pt idx="55">
                  <c:v>18.795</c:v>
                </c:pt>
                <c:pt idx="56">
                  <c:v>18.524</c:v>
                </c:pt>
                <c:pt idx="57">
                  <c:v>18.282</c:v>
                </c:pt>
                <c:pt idx="58">
                  <c:v>17.948</c:v>
                </c:pt>
                <c:pt idx="59">
                  <c:v>17.945</c:v>
                </c:pt>
                <c:pt idx="60">
                  <c:v>17.85900000000001</c:v>
                </c:pt>
                <c:pt idx="61">
                  <c:v>17.696</c:v>
                </c:pt>
                <c:pt idx="62">
                  <c:v>17.656</c:v>
                </c:pt>
                <c:pt idx="63">
                  <c:v>17.567</c:v>
                </c:pt>
                <c:pt idx="64">
                  <c:v>17.346</c:v>
                </c:pt>
                <c:pt idx="65">
                  <c:v>17.092</c:v>
                </c:pt>
                <c:pt idx="66">
                  <c:v>17.076</c:v>
                </c:pt>
                <c:pt idx="67">
                  <c:v>17.07400000000001</c:v>
                </c:pt>
                <c:pt idx="68">
                  <c:v>16.941</c:v>
                </c:pt>
                <c:pt idx="69">
                  <c:v>16.857</c:v>
                </c:pt>
                <c:pt idx="70">
                  <c:v>16.631</c:v>
                </c:pt>
                <c:pt idx="71">
                  <c:v>16.547</c:v>
                </c:pt>
                <c:pt idx="72">
                  <c:v>16.165</c:v>
                </c:pt>
                <c:pt idx="73">
                  <c:v>16.139</c:v>
                </c:pt>
                <c:pt idx="74">
                  <c:v>16.082</c:v>
                </c:pt>
                <c:pt idx="75">
                  <c:v>15.437</c:v>
                </c:pt>
                <c:pt idx="76">
                  <c:v>15.421</c:v>
                </c:pt>
                <c:pt idx="77">
                  <c:v>15.189</c:v>
                </c:pt>
                <c:pt idx="78">
                  <c:v>15.009</c:v>
                </c:pt>
                <c:pt idx="79">
                  <c:v>14.322</c:v>
                </c:pt>
                <c:pt idx="80">
                  <c:v>13.987</c:v>
                </c:pt>
                <c:pt idx="81">
                  <c:v>13.614</c:v>
                </c:pt>
                <c:pt idx="82">
                  <c:v>12.275</c:v>
                </c:pt>
                <c:pt idx="83">
                  <c:v>11.825</c:v>
                </c:pt>
                <c:pt idx="84">
                  <c:v>9.030000000000001</c:v>
                </c:pt>
                <c:pt idx="85">
                  <c:v>6.026999999999998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3688384"/>
        <c:axId val="-2123924176"/>
      </c:barChart>
      <c:catAx>
        <c:axId val="-212368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3924176"/>
        <c:crosses val="autoZero"/>
        <c:auto val="1"/>
        <c:lblAlgn val="ctr"/>
        <c:lblOffset val="100"/>
        <c:noMultiLvlLbl val="0"/>
      </c:catAx>
      <c:valAx>
        <c:axId val="-212392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368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69601074792369"/>
          <c:y val="0.0108481777674159"/>
          <c:w val="0.936067728290017"/>
          <c:h val="0.55738379536487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3776736"/>
        <c:axId val="1674373296"/>
      </c:barChart>
      <c:catAx>
        <c:axId val="167377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4373296"/>
        <c:crosses val="autoZero"/>
        <c:auto val="1"/>
        <c:lblAlgn val="ctr"/>
        <c:lblOffset val="100"/>
        <c:noMultiLvlLbl val="0"/>
      </c:catAx>
      <c:valAx>
        <c:axId val="167437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3776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0416778224007136"/>
          <c:y val="0.011976047904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47297256940469"/>
          <c:y val="0.0106887294852701"/>
          <c:w val="0.936067728290017"/>
          <c:h val="0.557383795364879"/>
        </c:manualLayout>
      </c:layout>
      <c:barChart>
        <c:barDir val="col"/>
        <c:grouping val="clustered"/>
        <c:varyColors val="0"/>
        <c:ser>
          <c:idx val="0"/>
          <c:order val="0"/>
          <c:tx>
            <c:v>руб./Гкал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/>
            </c:spPr>
          </c:dPt>
          <c:cat>
            <c:strRef>
              <c:f>'[Копия Прил  2_Средневзвешенные тарифы ТС 2017.xlsx]субъекты  (2)'!$B$7:$B$92</c:f>
              <c:strCache>
                <c:ptCount val="86"/>
                <c:pt idx="0">
                  <c:v>Чукотский автономный округ</c:v>
                </c:pt>
                <c:pt idx="1">
                  <c:v>Камчатский край</c:v>
                </c:pt>
                <c:pt idx="2">
                  <c:v>Магаданская область</c:v>
                </c:pt>
                <c:pt idx="3">
                  <c:v>г.Байконур</c:v>
                </c:pt>
                <c:pt idx="4">
                  <c:v>Республика Саха (Якутия)</c:v>
                </c:pt>
                <c:pt idx="5">
                  <c:v>Ненецкий автономный округ</c:v>
                </c:pt>
                <c:pt idx="6">
                  <c:v>Ямало-Ненецкий автономный округ</c:v>
                </c:pt>
                <c:pt idx="7">
                  <c:v>Мурманская область</c:v>
                </c:pt>
                <c:pt idx="8">
                  <c:v>Приморский край</c:v>
                </c:pt>
                <c:pt idx="9">
                  <c:v>Республика Алтай</c:v>
                </c:pt>
                <c:pt idx="10">
                  <c:v>Сахалинская область</c:v>
                </c:pt>
                <c:pt idx="11">
                  <c:v>Еврейская автономная область</c:v>
                </c:pt>
                <c:pt idx="12">
                  <c:v>Республика Карелия</c:v>
                </c:pt>
                <c:pt idx="13">
                  <c:v>Республика Крым</c:v>
                </c:pt>
                <c:pt idx="14">
                  <c:v>Республика Адыгея</c:v>
                </c:pt>
                <c:pt idx="15">
                  <c:v>Амурская область</c:v>
                </c:pt>
                <c:pt idx="16">
                  <c:v>Смоленская область</c:v>
                </c:pt>
                <c:pt idx="17">
                  <c:v>Краснодарский край</c:v>
                </c:pt>
                <c:pt idx="18">
                  <c:v>Карачаево-Черкесская республика</c:v>
                </c:pt>
                <c:pt idx="19">
                  <c:v>Псковская область</c:v>
                </c:pt>
                <c:pt idx="20">
                  <c:v>Калининградская область</c:v>
                </c:pt>
                <c:pt idx="21">
                  <c:v>Хабаровский край</c:v>
                </c:pt>
                <c:pt idx="22">
                  <c:v>Брянская область</c:v>
                </c:pt>
                <c:pt idx="23">
                  <c:v>Владимирская область</c:v>
                </c:pt>
                <c:pt idx="24">
                  <c:v>Астраханская область</c:v>
                </c:pt>
                <c:pt idx="25">
                  <c:v>Курганская область</c:v>
                </c:pt>
                <c:pt idx="26">
                  <c:v>Ростовская область</c:v>
                </c:pt>
                <c:pt idx="27">
                  <c:v>Республика Калмыкия</c:v>
                </c:pt>
                <c:pt idx="28">
                  <c:v>Ивановская область</c:v>
                </c:pt>
                <c:pt idx="29">
                  <c:v>г.Севастополь</c:v>
                </c:pt>
                <c:pt idx="30">
                  <c:v>Костромская область</c:v>
                </c:pt>
                <c:pt idx="31">
                  <c:v>Московская область</c:v>
                </c:pt>
                <c:pt idx="32">
                  <c:v>Ленинградская область</c:v>
                </c:pt>
                <c:pt idx="33">
                  <c:v>Архангельская область</c:v>
                </c:pt>
                <c:pt idx="34">
                  <c:v>Республика Коми</c:v>
                </c:pt>
                <c:pt idx="35">
                  <c:v>Нижегородская область</c:v>
                </c:pt>
                <c:pt idx="36">
                  <c:v>Республика Марий Эл</c:v>
                </c:pt>
                <c:pt idx="37">
                  <c:v>Республика Бурятия</c:v>
                </c:pt>
                <c:pt idx="38">
                  <c:v>г. Москва</c:v>
                </c:pt>
                <c:pt idx="39">
                  <c:v>Забайкальский край</c:v>
                </c:pt>
                <c:pt idx="40">
                  <c:v>г.Санкт-Петербург</c:v>
                </c:pt>
                <c:pt idx="41">
                  <c:v>Тульская область</c:v>
                </c:pt>
                <c:pt idx="42">
                  <c:v>Тамбовская область</c:v>
                </c:pt>
                <c:pt idx="43">
                  <c:v>Калужская область</c:v>
                </c:pt>
                <c:pt idx="44">
                  <c:v>Белгородская область</c:v>
                </c:pt>
                <c:pt idx="45">
                  <c:v>Липецкая область</c:v>
                </c:pt>
                <c:pt idx="46">
                  <c:v>Ставропольский край</c:v>
                </c:pt>
                <c:pt idx="47">
                  <c:v>Рязанская область</c:v>
                </c:pt>
                <c:pt idx="48">
                  <c:v>Новгородская область</c:v>
                </c:pt>
                <c:pt idx="49">
                  <c:v>Красноярский край</c:v>
                </c:pt>
                <c:pt idx="50">
                  <c:v>Волгоградская область</c:v>
                </c:pt>
                <c:pt idx="51">
                  <c:v>Кабардино-Балкарская республика</c:v>
                </c:pt>
                <c:pt idx="52">
                  <c:v>Республика Мордовия</c:v>
                </c:pt>
                <c:pt idx="53">
                  <c:v>Вологодская область</c:v>
                </c:pt>
                <c:pt idx="54">
                  <c:v>Ханты-Мансийский автономный округ</c:v>
                </c:pt>
                <c:pt idx="55">
                  <c:v>Республика Северная Осетия-Алания</c:v>
                </c:pt>
                <c:pt idx="56">
                  <c:v>Ярославская область</c:v>
                </c:pt>
                <c:pt idx="57">
                  <c:v>Тверская область</c:v>
                </c:pt>
                <c:pt idx="58">
                  <c:v>Воронежская область</c:v>
                </c:pt>
                <c:pt idx="59">
                  <c:v>Саратовская область</c:v>
                </c:pt>
                <c:pt idx="60">
                  <c:v>Алтайский край</c:v>
                </c:pt>
                <c:pt idx="61">
                  <c:v>Томская область</c:v>
                </c:pt>
                <c:pt idx="62">
                  <c:v>Орловская область</c:v>
                </c:pt>
                <c:pt idx="63">
                  <c:v>Кировская область</c:v>
                </c:pt>
                <c:pt idx="64">
                  <c:v>Курская область</c:v>
                </c:pt>
                <c:pt idx="65">
                  <c:v>Ульяновская область</c:v>
                </c:pt>
                <c:pt idx="66">
                  <c:v>Республика Башкортостан</c:v>
                </c:pt>
                <c:pt idx="67">
                  <c:v>Республика Тыва</c:v>
                </c:pt>
                <c:pt idx="68">
                  <c:v>Пермский край</c:v>
                </c:pt>
                <c:pt idx="69">
                  <c:v>Удмуртская республика</c:v>
                </c:pt>
                <c:pt idx="70">
                  <c:v>Пензенская область</c:v>
                </c:pt>
                <c:pt idx="71">
                  <c:v>Республика Хакасия</c:v>
                </c:pt>
                <c:pt idx="72">
                  <c:v>Самарская область</c:v>
                </c:pt>
                <c:pt idx="73">
                  <c:v>Омская область</c:v>
                </c:pt>
                <c:pt idx="74">
                  <c:v>Республика Ингушетия</c:v>
                </c:pt>
                <c:pt idx="75">
                  <c:v>Оренбургская область</c:v>
                </c:pt>
                <c:pt idx="76">
                  <c:v>Кемеровская область</c:v>
                </c:pt>
                <c:pt idx="77">
                  <c:v>Свердловская область</c:v>
                </c:pt>
                <c:pt idx="78">
                  <c:v>Республика Татарстан</c:v>
                </c:pt>
                <c:pt idx="79">
                  <c:v>Челябинская область</c:v>
                </c:pt>
                <c:pt idx="80">
                  <c:v>Чеченская республика</c:v>
                </c:pt>
                <c:pt idx="81">
                  <c:v>Чувашская республика</c:v>
                </c:pt>
                <c:pt idx="82">
                  <c:v>Новосибирская область</c:v>
                </c:pt>
                <c:pt idx="83">
                  <c:v>Иркутская область</c:v>
                </c:pt>
                <c:pt idx="84">
                  <c:v>Тюменская область</c:v>
                </c:pt>
                <c:pt idx="85">
                  <c:v>Республика Дагестан</c:v>
                </c:pt>
              </c:strCache>
            </c:strRef>
          </c:cat>
          <c:val>
            <c:numRef>
              <c:f>'[Копия Прил  2_Средневзвешенные тарифы ТС 2017.xlsx]субъекты  (2)'!$D$7:$D$92</c:f>
              <c:numCache>
                <c:formatCode>#,##0.00</c:formatCode>
                <c:ptCount val="86"/>
                <c:pt idx="0">
                  <c:v>7050.603</c:v>
                </c:pt>
                <c:pt idx="1">
                  <c:v>5493.177000000001</c:v>
                </c:pt>
                <c:pt idx="2">
                  <c:v>4884.568</c:v>
                </c:pt>
                <c:pt idx="3">
                  <c:v>4486.569</c:v>
                </c:pt>
                <c:pt idx="4">
                  <c:v>4344.895</c:v>
                </c:pt>
                <c:pt idx="5">
                  <c:v>4021.854</c:v>
                </c:pt>
                <c:pt idx="6" formatCode="General">
                  <c:v>3219.428</c:v>
                </c:pt>
                <c:pt idx="7">
                  <c:v>2878.979</c:v>
                </c:pt>
                <c:pt idx="8">
                  <c:v>2761.602</c:v>
                </c:pt>
                <c:pt idx="9">
                  <c:v>2677.435</c:v>
                </c:pt>
                <c:pt idx="10">
                  <c:v>2507.661</c:v>
                </c:pt>
                <c:pt idx="11">
                  <c:v>2455.292</c:v>
                </c:pt>
                <c:pt idx="12">
                  <c:v>2177.95</c:v>
                </c:pt>
                <c:pt idx="13">
                  <c:v>2090.163</c:v>
                </c:pt>
                <c:pt idx="14">
                  <c:v>2060.679</c:v>
                </c:pt>
                <c:pt idx="15">
                  <c:v>2058.038</c:v>
                </c:pt>
                <c:pt idx="16">
                  <c:v>2039.655</c:v>
                </c:pt>
                <c:pt idx="17">
                  <c:v>2020.563</c:v>
                </c:pt>
                <c:pt idx="18">
                  <c:v>2010.266</c:v>
                </c:pt>
                <c:pt idx="19">
                  <c:v>1973.813</c:v>
                </c:pt>
                <c:pt idx="20">
                  <c:v>1956.228</c:v>
                </c:pt>
                <c:pt idx="21">
                  <c:v>1945.093</c:v>
                </c:pt>
                <c:pt idx="22">
                  <c:v>1929.371</c:v>
                </c:pt>
                <c:pt idx="23">
                  <c:v>1888.792</c:v>
                </c:pt>
                <c:pt idx="24">
                  <c:v>1847.368</c:v>
                </c:pt>
                <c:pt idx="25">
                  <c:v>1838.853</c:v>
                </c:pt>
                <c:pt idx="26">
                  <c:v>1830.634</c:v>
                </c:pt>
                <c:pt idx="27">
                  <c:v>1821.801</c:v>
                </c:pt>
                <c:pt idx="28">
                  <c:v>1813.589</c:v>
                </c:pt>
                <c:pt idx="29">
                  <c:v>1811.181</c:v>
                </c:pt>
                <c:pt idx="30">
                  <c:v>1797.16</c:v>
                </c:pt>
                <c:pt idx="31">
                  <c:v>1786.554</c:v>
                </c:pt>
                <c:pt idx="32">
                  <c:v>1783.583</c:v>
                </c:pt>
                <c:pt idx="33">
                  <c:v>1783.179</c:v>
                </c:pt>
                <c:pt idx="34">
                  <c:v>1782.755</c:v>
                </c:pt>
                <c:pt idx="35">
                  <c:v>1778.329</c:v>
                </c:pt>
                <c:pt idx="36">
                  <c:v>1746.341</c:v>
                </c:pt>
                <c:pt idx="37">
                  <c:v>1741.341</c:v>
                </c:pt>
                <c:pt idx="38">
                  <c:v>1737.832</c:v>
                </c:pt>
                <c:pt idx="39">
                  <c:v>1719.85</c:v>
                </c:pt>
                <c:pt idx="40">
                  <c:v>1716.578</c:v>
                </c:pt>
                <c:pt idx="41">
                  <c:v>1693.394</c:v>
                </c:pt>
                <c:pt idx="42">
                  <c:v>1652.557</c:v>
                </c:pt>
                <c:pt idx="43">
                  <c:v>1639.023</c:v>
                </c:pt>
                <c:pt idx="44">
                  <c:v>1638.08</c:v>
                </c:pt>
                <c:pt idx="45">
                  <c:v>1627.961</c:v>
                </c:pt>
                <c:pt idx="46">
                  <c:v>1621.002</c:v>
                </c:pt>
                <c:pt idx="47">
                  <c:v>1617.906</c:v>
                </c:pt>
                <c:pt idx="48">
                  <c:v>1579.363</c:v>
                </c:pt>
                <c:pt idx="49">
                  <c:v>1577.285</c:v>
                </c:pt>
                <c:pt idx="50">
                  <c:v>1565.013</c:v>
                </c:pt>
                <c:pt idx="51">
                  <c:v>1554.855</c:v>
                </c:pt>
                <c:pt idx="52">
                  <c:v>1546.501</c:v>
                </c:pt>
                <c:pt idx="53">
                  <c:v>1545.102</c:v>
                </c:pt>
                <c:pt idx="54">
                  <c:v>1539.448</c:v>
                </c:pt>
                <c:pt idx="55">
                  <c:v>1531.734</c:v>
                </c:pt>
                <c:pt idx="56" formatCode="General">
                  <c:v>1524.477</c:v>
                </c:pt>
                <c:pt idx="57">
                  <c:v>1518.0</c:v>
                </c:pt>
                <c:pt idx="58">
                  <c:v>1507.734</c:v>
                </c:pt>
                <c:pt idx="59">
                  <c:v>1506.798</c:v>
                </c:pt>
                <c:pt idx="60">
                  <c:v>1496.69</c:v>
                </c:pt>
                <c:pt idx="61">
                  <c:v>1494.917</c:v>
                </c:pt>
                <c:pt idx="62">
                  <c:v>1478.148</c:v>
                </c:pt>
                <c:pt idx="63">
                  <c:v>1417.331</c:v>
                </c:pt>
                <c:pt idx="64">
                  <c:v>1411.327</c:v>
                </c:pt>
                <c:pt idx="65">
                  <c:v>1410.623</c:v>
                </c:pt>
                <c:pt idx="66">
                  <c:v>1403.837</c:v>
                </c:pt>
                <c:pt idx="67">
                  <c:v>1400.791</c:v>
                </c:pt>
                <c:pt idx="68">
                  <c:v>1391.174</c:v>
                </c:pt>
                <c:pt idx="69">
                  <c:v>1382.769</c:v>
                </c:pt>
                <c:pt idx="70">
                  <c:v>1368.78</c:v>
                </c:pt>
                <c:pt idx="71">
                  <c:v>1335.171</c:v>
                </c:pt>
                <c:pt idx="72">
                  <c:v>1320.635</c:v>
                </c:pt>
                <c:pt idx="73">
                  <c:v>1316.791</c:v>
                </c:pt>
                <c:pt idx="74">
                  <c:v>1312.848</c:v>
                </c:pt>
                <c:pt idx="75">
                  <c:v>1294.852</c:v>
                </c:pt>
                <c:pt idx="76">
                  <c:v>1292.388</c:v>
                </c:pt>
                <c:pt idx="77">
                  <c:v>1291.836</c:v>
                </c:pt>
                <c:pt idx="78">
                  <c:v>1277.564</c:v>
                </c:pt>
                <c:pt idx="79">
                  <c:v>1256.491</c:v>
                </c:pt>
                <c:pt idx="80">
                  <c:v>1239.341</c:v>
                </c:pt>
                <c:pt idx="81">
                  <c:v>1218.19</c:v>
                </c:pt>
                <c:pt idx="82">
                  <c:v>1158.043</c:v>
                </c:pt>
                <c:pt idx="83">
                  <c:v>1147.384</c:v>
                </c:pt>
                <c:pt idx="84">
                  <c:v>1117.025</c:v>
                </c:pt>
                <c:pt idx="85">
                  <c:v>1058.699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4081440"/>
        <c:axId val="-2123779328"/>
      </c:barChart>
      <c:catAx>
        <c:axId val="-21240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3779328"/>
        <c:crosses val="autoZero"/>
        <c:auto val="1"/>
        <c:lblAlgn val="ctr"/>
        <c:lblOffset val="100"/>
        <c:noMultiLvlLbl val="0"/>
      </c:catAx>
      <c:valAx>
        <c:axId val="-21237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408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0.67687</cdr:x>
      <cdr:y>0.21506</cdr:y>
    </cdr:from>
    <cdr:to>
      <cdr:x>0.92615</cdr:x>
      <cdr:y>0.28449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46138" y="1284026"/>
          <a:ext cx="2963237" cy="41452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ТЕПЛОСНАБЖЕНИЕ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712A-59CD-4AC7-A866-1BF8992AF10F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9976F-3D5D-4B38-B1C3-418F40E0B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0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5100" y="922338"/>
            <a:ext cx="4429125" cy="2492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9976F-3D5D-4B38-B1C3-418F40E0B50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8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9976F-3D5D-4B38-B1C3-418F40E0B50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3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9976F-3D5D-4B38-B1C3-418F40E0B50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2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5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9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1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1090-CCA2-5F4C-8E78-54F06E17A5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7CC1-1BDB-4E47-A4B2-7E58201B21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1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ED83-6620-134D-9FD0-9D9FFE82BF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8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EEAF-5AC4-F64A-9A02-1B1FD2B9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34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6B6A3-DB5F-B746-9AB3-67ED5D6DA5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3DB5-7D60-4D47-BF14-D702D0F61B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4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6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ABE48-D34A-744C-92A9-154CC290B9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64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DC83-63DF-CC44-8525-FDB0561312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6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AB2E-4307-8F47-9D0B-89031855F9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51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8F40-2E5A-4548-B740-C9ED869040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3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6A716-4E2F-664A-8DE4-57C86E8708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3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A09F-2E6E-6A44-AFDB-46A0304DF6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2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6886-E24C-CA45-9615-C454E8D487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61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3B1DBF-8425-43F7-8367-232083B6C886}" type="datetimeFigureOut">
              <a:rPr lang="ru-RU" sz="24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17.10.17</a:t>
            </a:fld>
            <a:endParaRPr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2315-E41F-4851-9995-1F95E187BA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5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9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6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3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3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4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2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6413" y="6580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6BBF5-3E53-514F-BAAA-29F393B16B4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9.tif"/><Relationship Id="rId5" Type="http://schemas.openxmlformats.org/officeDocument/2006/relationships/image" Target="../media/image10.tif"/><Relationship Id="rId6" Type="http://schemas.openxmlformats.org/officeDocument/2006/relationships/image" Target="../media/image11.ti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em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publication.pravo.gov.ru/Document/GetFile/0001201707310046?type=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8052955" y="3156151"/>
            <a:ext cx="3994068" cy="268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Aft>
                <a:spcPts val="375"/>
              </a:spcAft>
            </a:pPr>
            <a:endParaRPr lang="en-US" altLang="ru-RU" sz="40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dirty="0" smtClean="0">
                <a:solidFill>
                  <a:srgbClr val="333399"/>
                </a:solidFill>
                <a:latin typeface="Arial" pitchFamily="34" charset="0"/>
              </a:rPr>
              <a:t>Заместитель </a:t>
            </a:r>
          </a:p>
          <a:p>
            <a:pPr algn="r"/>
            <a:r>
              <a:rPr lang="ru-RU" altLang="ru-RU" dirty="0">
                <a:solidFill>
                  <a:srgbClr val="333399"/>
                </a:solidFill>
                <a:latin typeface="Arial" pitchFamily="34" charset="0"/>
              </a:rPr>
              <a:t>р</a:t>
            </a:r>
            <a:r>
              <a:rPr lang="ru-RU" altLang="ru-RU" dirty="0" smtClean="0">
                <a:solidFill>
                  <a:srgbClr val="333399"/>
                </a:solidFill>
                <a:latin typeface="Arial" pitchFamily="34" charset="0"/>
              </a:rPr>
              <a:t>уководителя ФАС России, секретарь Правления ФАС </a:t>
            </a:r>
            <a:r>
              <a:rPr lang="ru-RU" altLang="ru-RU" dirty="0">
                <a:solidFill>
                  <a:srgbClr val="333399"/>
                </a:solidFill>
                <a:latin typeface="Arial" pitchFamily="34" charset="0"/>
              </a:rPr>
              <a:t>Р</a:t>
            </a:r>
            <a:r>
              <a:rPr lang="ru-RU" altLang="ru-RU" dirty="0" smtClean="0">
                <a:solidFill>
                  <a:srgbClr val="333399"/>
                </a:solidFill>
                <a:latin typeface="Arial" pitchFamily="34" charset="0"/>
              </a:rPr>
              <a:t>оссии</a:t>
            </a:r>
            <a:endParaRPr lang="ru-RU" altLang="ru-RU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dirty="0" smtClean="0">
                <a:solidFill>
                  <a:srgbClr val="333399"/>
                </a:solidFill>
                <a:latin typeface="Arial" pitchFamily="34" charset="0"/>
              </a:rPr>
              <a:t>Королев Виталий Геннадьевич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784476" y="1989139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1467" y="6288149"/>
            <a:ext cx="135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dirty="0">
                <a:solidFill>
                  <a:srgbClr val="333399"/>
                </a:solidFill>
                <a:latin typeface="Arial" pitchFamily="34" charset="0"/>
              </a:rPr>
              <a:t>Ялта, 2017</a:t>
            </a:r>
            <a:endParaRPr lang="ru-RU" altLang="ru-RU" dirty="0">
              <a:solidFill>
                <a:srgbClr val="33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046" y="2823063"/>
            <a:ext cx="72946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333399"/>
                </a:solidFill>
              </a:rPr>
              <a:t>Основные принципы </a:t>
            </a:r>
            <a:endParaRPr lang="ru-RU" altLang="ru-RU" sz="4800" b="1" dirty="0" smtClean="0">
              <a:solidFill>
                <a:srgbClr val="333399"/>
              </a:solidFill>
            </a:endParaRPr>
          </a:p>
          <a:p>
            <a:pPr algn="ctr"/>
            <a:r>
              <a:rPr lang="ru-RU" altLang="ru-RU" sz="4800" b="1" dirty="0" smtClean="0">
                <a:solidFill>
                  <a:srgbClr val="333399"/>
                </a:solidFill>
              </a:rPr>
              <a:t>новой </a:t>
            </a:r>
            <a:r>
              <a:rPr lang="ru-RU" altLang="ru-RU" sz="4800" b="1" dirty="0">
                <a:solidFill>
                  <a:srgbClr val="333399"/>
                </a:solidFill>
              </a:rPr>
              <a:t>тарифной политики</a:t>
            </a:r>
            <a:endParaRPr lang="en-US" altLang="ru-RU" sz="4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91" y="1146261"/>
            <a:ext cx="10972800" cy="1143000"/>
          </a:xfrm>
        </p:spPr>
        <p:txBody>
          <a:bodyPr/>
          <a:lstStyle/>
          <a:p>
            <a:r>
              <a:rPr lang="ru-RU" b="1" dirty="0" smtClean="0"/>
              <a:t>Регуляторный контракт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DEEAF-5AC4-F64A-9A02-1B1FD2B956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2567" y="0"/>
            <a:ext cx="1178329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методов регулирования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567" y="2668705"/>
            <a:ext cx="10169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В сферах водоснабжении и водоотведении</a:t>
            </a:r>
            <a:r>
              <a:rPr lang="ru-RU" sz="2800" dirty="0" smtClean="0"/>
              <a:t>  -  предусмотрен Федеральным Законом «</a:t>
            </a:r>
            <a:r>
              <a:rPr lang="ru-RU" altLang="ru-RU" sz="2800" dirty="0" smtClean="0">
                <a:latin typeface="Arial" panose="020B0604020202020204" pitchFamily="34" charset="0"/>
              </a:rPr>
              <a:t>О </a:t>
            </a:r>
            <a:r>
              <a:rPr lang="ru-RU" altLang="ru-RU" sz="2800" dirty="0">
                <a:latin typeface="Arial" panose="020B0604020202020204" pitchFamily="34" charset="0"/>
              </a:rPr>
              <a:t>водоснабжении и </a:t>
            </a:r>
            <a:r>
              <a:rPr lang="ru-RU" altLang="ru-RU" sz="2800" dirty="0" smtClean="0">
                <a:latin typeface="Arial" panose="020B0604020202020204" pitchFamily="34" charset="0"/>
              </a:rPr>
              <a:t>водоотведении»</a:t>
            </a:r>
            <a:r>
              <a:rPr lang="ru-RU" sz="2800" dirty="0" smtClean="0"/>
              <a:t> от 07.12.2011 № 416-ФЗ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12567" y="4433145"/>
            <a:ext cx="10169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сферах электроэнергетики и теплоснабжении </a:t>
            </a:r>
            <a:r>
              <a:rPr lang="ru-RU" sz="2800" dirty="0" smtClean="0"/>
              <a:t>– прорабатывается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777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104418" y="6278106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055" y="1347809"/>
            <a:ext cx="104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Руб./</a:t>
            </a:r>
            <a:r>
              <a:rPr lang="ru-RU" sz="1000" b="1" dirty="0" err="1" smtClean="0"/>
              <a:t>куб.м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5" y="823059"/>
            <a:ext cx="12093146" cy="5820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959" y="814201"/>
            <a:ext cx="11547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Ранжированные средние тарифы по субъектам Российской Федерации с 1 июля 2016 </a:t>
            </a:r>
            <a:r>
              <a:rPr lang="ru-RU" sz="2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года* 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5893212" y="5956311"/>
            <a:ext cx="569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руб./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Республика Дагестан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609" y="5970329"/>
            <a:ext cx="544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155,8 руб./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Ненецкий АО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36" y="6400196"/>
            <a:ext cx="11323759" cy="492443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1300" b="0" cap="none" spc="0" dirty="0" smtClean="0">
                <a:ln w="0"/>
                <a:solidFill>
                  <a:schemeClr val="tx2"/>
                </a:solidFill>
                <a:effectLst/>
              </a:rPr>
              <a:t>* Расчет средних тарифов произведен по данным органов исполнительной власти субъектов РФ в рамках проведения мониторинга принятых решений</a:t>
            </a:r>
            <a:endParaRPr lang="ru-RU" sz="1300" b="0" cap="none" spc="0" dirty="0">
              <a:ln w="0"/>
              <a:solidFill>
                <a:schemeClr val="tx2"/>
              </a:solidFill>
              <a:effectLst/>
            </a:endParaRPr>
          </a:p>
        </p:txBody>
      </p:sp>
      <p:pic>
        <p:nvPicPr>
          <p:cNvPr id="20" name="Picture 3" descr="C:\Users\amarkova\Pictures\map_8000px_russia_with_crimea_and_sevastopo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8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78" y="1319176"/>
            <a:ext cx="7279853" cy="32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11381" y="2155787"/>
            <a:ext cx="397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РАЗНИЦА В 52 РАЗА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85263" y="2417397"/>
            <a:ext cx="4104483" cy="323331"/>
            <a:chOff x="3798339" y="1606757"/>
            <a:chExt cx="4104483" cy="6762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8339" y="1606757"/>
              <a:ext cx="4104483" cy="6762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31351" y="1639770"/>
              <a:ext cx="4038459" cy="610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Водоотведение</a:t>
              </a:r>
              <a:endParaRPr lang="ru-RU" sz="14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2567" y="0"/>
            <a:ext cx="1147943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методов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20595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C:\Users\amarkova\Pictures\map_8000px_russia_with_crimea_and_sevastop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8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1194122"/>
            <a:ext cx="10889673" cy="49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9376" y="1473059"/>
            <a:ext cx="104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Руб./</a:t>
            </a:r>
            <a:r>
              <a:rPr lang="ru-RU" sz="1000" b="1" dirty="0" err="1" smtClean="0"/>
              <a:t>куб.м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959" y="835250"/>
            <a:ext cx="11547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Ранжированные средние тарифы по субъектам Российской Федерации с 1 июля 2016 года *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082144" y="1820760"/>
            <a:ext cx="4429328" cy="605566"/>
            <a:chOff x="3798339" y="1606757"/>
            <a:chExt cx="4104483" cy="6762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8339" y="1606757"/>
              <a:ext cx="4104483" cy="6762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31351" y="1639769"/>
              <a:ext cx="4038459" cy="610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baseline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Водоснабжение</a:t>
              </a:r>
              <a:endParaRPr lang="ru-RU" sz="20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93959" y="6423472"/>
            <a:ext cx="11323759" cy="492443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1300" b="0" cap="none" spc="0" dirty="0" smtClean="0">
                <a:ln w="0"/>
                <a:solidFill>
                  <a:schemeClr val="tx2"/>
                </a:solidFill>
                <a:effectLst/>
              </a:rPr>
              <a:t>* Расчет средних тарифов произведен по данным органов исполнительной власти субъектов РФ в рамках проведения мониторинга принятых решений</a:t>
            </a:r>
            <a:endParaRPr lang="ru-RU" sz="1300" b="0" cap="none" spc="0" dirty="0">
              <a:ln w="0"/>
              <a:solidFill>
                <a:schemeClr val="tx2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63" y="5970329"/>
            <a:ext cx="550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руб./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Чукотский АО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2144" y="6002127"/>
            <a:ext cx="578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5,87 руб./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Республика Дагестан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4087" y="2245633"/>
            <a:ext cx="397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РАЗНИЦА В 30 РАЗ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57825"/>
              </p:ext>
            </p:extLst>
          </p:nvPr>
        </p:nvGraphicFramePr>
        <p:xfrm>
          <a:off x="60820" y="724207"/>
          <a:ext cx="11509247" cy="59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12567" y="0"/>
            <a:ext cx="1147943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методов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391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C:\Users\amarkova\Pictures\map_8000px_russia_with_crimea_and_sevastop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8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1403834"/>
            <a:ext cx="10889673" cy="5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8986" y="1303834"/>
            <a:ext cx="104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Руб./Гкал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252" y="802518"/>
            <a:ext cx="11547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Ранжированные средние тарифы по субъектам Российской Федерации с 1 июля 2016 года *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875809" y="1668856"/>
            <a:ext cx="4104483" cy="281878"/>
            <a:chOff x="3798339" y="1606757"/>
            <a:chExt cx="4104483" cy="6762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8339" y="1606757"/>
              <a:ext cx="4104483" cy="6762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31351" y="1639769"/>
              <a:ext cx="4038459" cy="610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Тепловая энергия</a:t>
              </a:r>
              <a:endParaRPr lang="ru-RU" sz="14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90066" y="6356352"/>
            <a:ext cx="11274135" cy="523220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0" cap="none" spc="0" dirty="0" smtClean="0">
                <a:ln w="0"/>
                <a:solidFill>
                  <a:schemeClr val="tx2"/>
                </a:solidFill>
                <a:effectLst/>
              </a:rPr>
              <a:t>* Расчет средних тарифов произведен по данным органов исполнительной власти субъектов РФ в рамках проведения мониторинга принятых тарифных решений</a:t>
            </a:r>
            <a:endParaRPr lang="ru-RU" sz="1400" b="0" cap="none" spc="0" dirty="0">
              <a:ln w="0"/>
              <a:solidFill>
                <a:schemeClr val="tx2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9628" y="5951112"/>
            <a:ext cx="539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978 руб./Гкал Иркутская область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318" y="5918888"/>
            <a:ext cx="544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6 289 руб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./Гкал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Чукотский АО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0894" y="2497634"/>
            <a:ext cx="397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РАЗНИЦА В </a:t>
            </a:r>
            <a:r>
              <a:rPr lang="en-US" sz="2800" b="1" dirty="0" smtClean="0">
                <a:solidFill>
                  <a:srgbClr val="FF0000"/>
                </a:solidFill>
              </a:rPr>
              <a:t>6,5</a:t>
            </a:r>
            <a:r>
              <a:rPr lang="ru-RU" sz="2800" b="1" dirty="0" smtClean="0">
                <a:solidFill>
                  <a:srgbClr val="FF0000"/>
                </a:solidFill>
              </a:rPr>
              <a:t> РАЗ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90289"/>
              </p:ext>
            </p:extLst>
          </p:nvPr>
        </p:nvGraphicFramePr>
        <p:xfrm>
          <a:off x="85344" y="887412"/>
          <a:ext cx="11887201" cy="597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108472"/>
              </p:ext>
            </p:extLst>
          </p:nvPr>
        </p:nvGraphicFramePr>
        <p:xfrm>
          <a:off x="0" y="802518"/>
          <a:ext cx="11887201" cy="597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12567" y="0"/>
            <a:ext cx="11479433" cy="61927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методов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286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605" y="-86497"/>
            <a:ext cx="100584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 КОНТРОЛЯ РЕАЛИЗУЕМЫХ ТАРИФНЫХ ПОЛНОМОЧИЙ ОРГАНОВ РЕГУЛИРОВАНИЯ СУБЪЕКТОВ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8671" y="2054102"/>
            <a:ext cx="509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049" y="4910209"/>
            <a:ext cx="1073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6"/>
                </a:solidFill>
              </a:rPr>
              <a:t> Запрет превышения индекса платы граждан по 6 основаниям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049" y="3122260"/>
            <a:ext cx="10676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6"/>
                </a:solidFill>
              </a:rPr>
              <a:t>Единый стандарт соблюдения законодательства о ценообразовании (сроки, процедуры, суть решений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smtClean="0">
                <a:solidFill>
                  <a:schemeClr val="accent6"/>
                </a:solidFill>
              </a:rPr>
              <a:t>и применяемые подходы)</a:t>
            </a:r>
            <a:endParaRPr lang="en-US" sz="2800" b="1" dirty="0" smtClean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049" y="1765199"/>
            <a:ext cx="10676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6"/>
                </a:solidFill>
              </a:rPr>
              <a:t>Безусловная отмена тарифных решений, принятых с нарушением законодательства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" b="36973"/>
          <a:stretch/>
        </p:blipFill>
        <p:spPr>
          <a:xfrm>
            <a:off x="-398585" y="771411"/>
            <a:ext cx="12590585" cy="576750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4768" y="0"/>
            <a:ext cx="10515600" cy="45575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002060"/>
                </a:solidFill>
              </a:rPr>
              <a:t>Открытость и контроль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105" y="1107904"/>
            <a:ext cx="1030426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Дисциплина отчетности по плате граждан через ФГИС ЕИАС (сентябрь 2017)</a:t>
            </a:r>
            <a:endParaRPr lang="ru-RU" sz="2000" b="1" dirty="0" smtClean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4768" y="0"/>
            <a:ext cx="10515600" cy="45575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002060"/>
                </a:solidFill>
              </a:rPr>
              <a:t>Открытость и контроль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105" y="1107904"/>
            <a:ext cx="1030426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Реестр регулируемой инфраструктуры</a:t>
            </a:r>
            <a:endParaRPr lang="ru-RU" sz="2000" b="1" dirty="0" smtClean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asted-image.tiff"/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t="7116" b="4212"/>
          <a:stretch>
            <a:fillRect/>
          </a:stretch>
        </p:blipFill>
        <p:spPr>
          <a:xfrm>
            <a:off x="554768" y="1941314"/>
            <a:ext cx="1558622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tiff"/>
          <p:cNvPicPr>
            <a:picLocks noChangeAspect="1"/>
          </p:cNvPicPr>
          <p:nvPr/>
        </p:nvPicPr>
        <p:blipFill>
          <a:blip r:embed="rId4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115126" y="1941314"/>
            <a:ext cx="1163122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tiff"/>
          <p:cNvPicPr>
            <a:picLocks noChangeAspect="1"/>
          </p:cNvPicPr>
          <p:nvPr/>
        </p:nvPicPr>
        <p:blipFill>
          <a:blip r:embed="rId5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495977" y="1941314"/>
            <a:ext cx="1624585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tiff"/>
          <p:cNvPicPr>
            <a:picLocks noChangeAspect="1"/>
          </p:cNvPicPr>
          <p:nvPr/>
        </p:nvPicPr>
        <p:blipFill>
          <a:blip r:embed="rId6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272195" y="1941313"/>
            <a:ext cx="1772094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67441" y="1873377"/>
            <a:ext cx="990539" cy="159193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23829" y="3739099"/>
            <a:ext cx="398037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000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года собирается в «шаблонах»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ноября 2017 г. </a:t>
            </a: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доступно </a:t>
            </a:r>
            <a:r>
              <a:rPr lang="ru-RU" sz="20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модуле «Реестр»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декабря 2017 г. </a:t>
            </a: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доступен через 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API </a:t>
            </a:r>
            <a:r>
              <a:rPr lang="ru-RU" sz="20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ФГИС ЕИАС</a:t>
            </a:r>
            <a:endParaRPr lang="ru-RU" sz="2000" b="1" dirty="0" smtClean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71113" y="3739098"/>
            <a:ext cx="3618652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роведен «пилот» по сбору </a:t>
            </a:r>
            <a:r>
              <a:rPr lang="ru-RU" sz="2000" dirty="0" err="1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перетоков</a:t>
            </a: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Московской области (</a:t>
            </a:r>
            <a:r>
              <a:rPr lang="ru-RU" sz="2000" dirty="0" err="1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пофидерный</a:t>
            </a: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баланс)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января 2017</a:t>
            </a: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г. мониторинг в масштабе страны</a:t>
            </a:r>
            <a:endParaRPr lang="ru-RU" sz="2000" dirty="0" smtClean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73308" y="3715787"/>
            <a:ext cx="274320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рименение лучших практик ФГИС ЕИАС формирования инфраструктуры передачи нефти и газа </a:t>
            </a:r>
            <a:endParaRPr lang="ru-RU" sz="2000" dirty="0" smtClean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7050" y="4044489"/>
            <a:ext cx="1023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</a:rPr>
              <a:t>ФАС </a:t>
            </a:r>
            <a:r>
              <a:rPr lang="ru-RU" sz="2000" dirty="0">
                <a:solidFill>
                  <a:schemeClr val="accent6"/>
                </a:solidFill>
              </a:rPr>
              <a:t>России </a:t>
            </a:r>
            <a:r>
              <a:rPr lang="ru-RU" sz="2000" dirty="0" smtClean="0">
                <a:solidFill>
                  <a:schemeClr val="accent6"/>
                </a:solidFill>
              </a:rPr>
              <a:t>были </a:t>
            </a:r>
            <a:r>
              <a:rPr lang="ru-RU" sz="2000" dirty="0">
                <a:solidFill>
                  <a:schemeClr val="accent6"/>
                </a:solidFill>
              </a:rPr>
              <a:t>инициированы изменения в законодательство, направленные на сокращение оснований для превышения индекса роста платы граждан. </a:t>
            </a:r>
            <a:endParaRPr lang="ru-RU" sz="2000" dirty="0" smtClean="0">
              <a:solidFill>
                <a:schemeClr val="accent6"/>
              </a:solidFill>
            </a:endParaRPr>
          </a:p>
          <a:p>
            <a:pPr algn="just"/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150" y="1724848"/>
            <a:ext cx="1030426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ФАС России внесен в Правительство Российской Федерации                                  </a:t>
            </a:r>
            <a:r>
              <a:rPr lang="ru-RU" sz="2000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федерального закона, </a:t>
            </a:r>
            <a:r>
              <a:rPr lang="ru-RU" sz="2000" u="sng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запрещающий превышать предельные уровни </a:t>
            </a:r>
            <a:r>
              <a:rPr lang="ru-RU" sz="2000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тарифов без согласования с ФАС России.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7669" y="3071176"/>
            <a:ext cx="797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Законопроектом предусмотрена отмена положений                            статьи 23.1 Закона об электроэнергетике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0870" y="-136599"/>
            <a:ext cx="10515600" cy="45575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002060"/>
                </a:solidFill>
              </a:rPr>
              <a:t>Соблюдение установленных на Федеральном уровне предельных тарифов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1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09" y="999925"/>
            <a:ext cx="11551695" cy="2410540"/>
          </a:xfrm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К</a:t>
            </a:r>
            <a:r>
              <a:rPr lang="ru-RU" sz="1800" dirty="0" smtClean="0"/>
              <a:t>оличество </a:t>
            </a:r>
            <a:r>
              <a:rPr lang="ru-RU" sz="1800" dirty="0"/>
              <a:t>муниципальных образований, в которых в установленном порядке предельные индексы превышают индекс по субъекту более чем на величину предельно допустимого отклонения сократилось на </a:t>
            </a:r>
            <a:r>
              <a:rPr lang="en-US" sz="1800" b="1" dirty="0" smtClean="0"/>
              <a:t>42</a:t>
            </a:r>
            <a:r>
              <a:rPr lang="ru-RU" sz="1800" b="1" dirty="0" smtClean="0"/>
              <a:t> %</a:t>
            </a:r>
            <a:r>
              <a:rPr lang="ru-RU" sz="1800" dirty="0" smtClean="0"/>
              <a:t> </a:t>
            </a:r>
            <a:r>
              <a:rPr lang="ru-RU" sz="1800" dirty="0"/>
              <a:t>(1423 муниципальных образований в </a:t>
            </a:r>
            <a:r>
              <a:rPr lang="ru-RU" sz="1800" dirty="0" smtClean="0"/>
              <a:t>2016 году</a:t>
            </a:r>
            <a:r>
              <a:rPr lang="ru-RU" sz="1800" dirty="0"/>
              <a:t>, </a:t>
            </a:r>
            <a:r>
              <a:rPr lang="ru-RU" sz="1800" dirty="0" smtClean="0"/>
              <a:t>826 </a:t>
            </a:r>
            <a:r>
              <a:rPr lang="ru-RU" sz="1800" dirty="0"/>
              <a:t>муниципальных образований в 2017 году</a:t>
            </a:r>
            <a:r>
              <a:rPr lang="ru-RU" sz="1800" dirty="0" smtClean="0"/>
              <a:t>).</a:t>
            </a:r>
          </a:p>
          <a:p>
            <a:pPr marL="0" indent="0" algn="just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2</a:t>
            </a:r>
            <a:r>
              <a:rPr lang="ru-RU" sz="1800" dirty="0" smtClean="0">
                <a:solidFill>
                  <a:srgbClr val="FF0000"/>
                </a:solidFill>
              </a:rPr>
              <a:t>017 год: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 тенденция </a:t>
            </a:r>
            <a:r>
              <a:rPr lang="ru-RU" sz="1800" dirty="0"/>
              <a:t>к сокращению </a:t>
            </a:r>
            <a:r>
              <a:rPr lang="ru-RU" sz="1800" dirty="0" smtClean="0"/>
              <a:t>МО, </a:t>
            </a:r>
            <a:r>
              <a:rPr lang="ru-RU" sz="1800" dirty="0"/>
              <a:t>в которых выявлены превышения предельных индексов </a:t>
            </a:r>
            <a:endParaRPr lang="ru-RU" sz="1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 однако остается </a:t>
            </a:r>
            <a:r>
              <a:rPr lang="ru-RU" sz="1800" dirty="0"/>
              <a:t>возможность для значительного повышения фактического роста платы граждан за коммунальные </a:t>
            </a:r>
            <a:r>
              <a:rPr lang="ru-RU" sz="1800" dirty="0" smtClean="0"/>
              <a:t>услуги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508" y="4416326"/>
            <a:ext cx="115516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Заместителем Председателя Правительства Российской Федерации Д.Н. </a:t>
            </a:r>
            <a:r>
              <a:rPr lang="ru-RU" sz="2000" dirty="0" err="1" smtClean="0">
                <a:solidFill>
                  <a:srgbClr val="C00000"/>
                </a:solidFill>
              </a:rPr>
              <a:t>Козаком</a:t>
            </a:r>
            <a:r>
              <a:rPr lang="ru-RU" sz="2000" dirty="0" smtClean="0">
                <a:solidFill>
                  <a:srgbClr val="C00000"/>
                </a:solidFill>
              </a:rPr>
              <a:t> было признано целесообразным поручить главам субъектов РФ превышать индекс только </a:t>
            </a:r>
            <a:r>
              <a:rPr lang="ru-RU" b="1" u="sng" dirty="0" smtClean="0">
                <a:solidFill>
                  <a:srgbClr val="C00000"/>
                </a:solidFill>
              </a:rPr>
              <a:t>в исключительных случаях и с предварительным уведомлением ФАС России.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78" y="5428815"/>
            <a:ext cx="11181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6"/>
                </a:solidFill>
              </a:rPr>
              <a:t>Необходимо заблаговременно информировать ФАС России </a:t>
            </a:r>
            <a:r>
              <a:rPr lang="ru-RU" dirty="0" smtClean="0">
                <a:solidFill>
                  <a:schemeClr val="accent6"/>
                </a:solidFill>
              </a:rPr>
              <a:t>о вышеуказанных случаях с обоснованием наступления исключительных случаев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0870" y="-136599"/>
            <a:ext cx="10515600" cy="45575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002060"/>
                </a:solidFill>
              </a:rPr>
              <a:t>Соблюдение установленных на Федеральном уровне предельных тарифов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02750"/>
            <a:ext cx="12191999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ФАС России направлено письмо в адрес руководителей высших органов исполнительной власти субъектов от 12.10.2017 № ИА/70517/17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2443" y="3184861"/>
            <a:ext cx="10401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Оставить в качестве оснований для превышений только долгосрочные инвестиционные программы и концессионные соглашения, поскольку именно их реализация приводит к обновлению коммунальной инфраструктуры, повышению качества коммунальных услуг и привлечению инвестиций в отрасль </a:t>
            </a:r>
          </a:p>
        </p:txBody>
      </p:sp>
    </p:spTree>
    <p:extLst>
      <p:ext uri="{BB962C8B-B14F-4D97-AF65-F5344CB8AC3E}">
        <p14:creationId xmlns:p14="http://schemas.microsoft.com/office/powerpoint/2010/main" val="34919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928320" y="3329600"/>
            <a:ext cx="3890641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lvl1pPr>
          </a:lstStyle>
          <a:p>
            <a:pPr algn="l"/>
            <a:r>
              <a:rPr lang="ru-RU" dirty="0"/>
              <a:t>Единая дорожная карта развития тарифного регулирования</a:t>
            </a:r>
          </a:p>
          <a:p>
            <a:pPr algn="l"/>
            <a:r>
              <a:rPr lang="ru-RU" dirty="0"/>
              <a:t>Формирование дорожных карт с учетом отраслевой и региональной специфики</a:t>
            </a:r>
          </a:p>
          <a:p>
            <a:pPr algn="l"/>
            <a:r>
              <a:rPr lang="ru-RU" dirty="0"/>
              <a:t>Формирование и реализация согласованных проектов развития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286014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002" y="4898"/>
            <a:ext cx="10511211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kern="0" dirty="0">
                <a:solidFill>
                  <a:srgbClr val="00206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Первая стратегическая сессия по формированию </a:t>
            </a:r>
            <a:endParaRPr lang="ru-RU" sz="3200" b="1" kern="0" dirty="0" smtClean="0">
              <a:solidFill>
                <a:srgbClr val="002060"/>
              </a:solidFill>
              <a:latin typeface="+mj-lt"/>
              <a:ea typeface="ＭＳ Ｐゴシック" pitchFamily="34" charset="-128"/>
              <a:cs typeface="MS PGothic" pitchFamily="34" charset="-128"/>
            </a:endParaRPr>
          </a:p>
          <a:p>
            <a:pPr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образа </a:t>
            </a:r>
            <a:r>
              <a:rPr lang="ru-RU" sz="3200" b="1" kern="0" dirty="0">
                <a:solidFill>
                  <a:srgbClr val="00206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будущего </a:t>
            </a:r>
            <a:r>
              <a:rPr lang="ru-RU" sz="3200" b="1" kern="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тарифного регулирования</a:t>
            </a:r>
            <a:endParaRPr lang="ru-RU" sz="3200" b="1" kern="0" dirty="0">
              <a:solidFill>
                <a:srgbClr val="002060"/>
              </a:solidFill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96"/>
          <a:stretch/>
        </p:blipFill>
        <p:spPr>
          <a:xfrm>
            <a:off x="5075707" y="1670154"/>
            <a:ext cx="1439792" cy="1473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8300" y="956651"/>
            <a:ext cx="137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Настоящее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26889" y="956651"/>
            <a:ext cx="1895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Форсайт-сессия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370783" y="961705"/>
            <a:ext cx="1128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Будущее</a:t>
            </a:r>
            <a:endParaRPr lang="ru-RU" sz="2000" dirty="0"/>
          </a:p>
        </p:txBody>
      </p:sp>
      <p:pic>
        <p:nvPicPr>
          <p:cNvPr id="15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0"/>
          <a:stretch/>
        </p:blipFill>
        <p:spPr>
          <a:xfrm>
            <a:off x="1837624" y="1625484"/>
            <a:ext cx="1825263" cy="1562419"/>
          </a:xfrm>
          <a:prstGeom prst="rect">
            <a:avLst/>
          </a:prstGeom>
        </p:spPr>
      </p:pic>
      <p:pic>
        <p:nvPicPr>
          <p:cNvPr id="16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4"/>
          <a:stretch/>
        </p:blipFill>
        <p:spPr>
          <a:xfrm>
            <a:off x="530251" y="1910766"/>
            <a:ext cx="1590055" cy="1347986"/>
          </a:xfrm>
          <a:prstGeom prst="rect">
            <a:avLst/>
          </a:prstGeom>
        </p:spPr>
      </p:pic>
      <p:pic>
        <p:nvPicPr>
          <p:cNvPr id="17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7928320" y="1509938"/>
            <a:ext cx="1959592" cy="1704163"/>
          </a:xfrm>
          <a:prstGeom prst="rect">
            <a:avLst/>
          </a:prstGeom>
        </p:spPr>
      </p:pic>
      <p:pic>
        <p:nvPicPr>
          <p:cNvPr id="18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6"/>
          <a:stretch/>
        </p:blipFill>
        <p:spPr>
          <a:xfrm>
            <a:off x="10317353" y="1610953"/>
            <a:ext cx="1706671" cy="1487606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9840254" y="2161828"/>
            <a:ext cx="531907" cy="48972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6564" y="3329600"/>
            <a:ext cx="3280677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Разное видение развития процесса регулирования у основных субъектов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Отсутствие продуктивного формата взаимодействия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Разрозненность существующих программ и стратегий развития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5090" y="3329600"/>
            <a:ext cx="3607532" cy="325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lvl1pPr>
          </a:lstStyle>
          <a:p>
            <a:pPr algn="l"/>
            <a:r>
              <a:rPr lang="ru-RU" dirty="0"/>
              <a:t>Первая общероссийская стратегическая сессия в г. Ялта</a:t>
            </a:r>
          </a:p>
          <a:p>
            <a:r>
              <a:rPr lang="ru-RU" dirty="0"/>
              <a:t>Проведение стратегических сессий с крупными регулируемыми организациями и администрациями регионов</a:t>
            </a:r>
          </a:p>
          <a:p>
            <a:r>
              <a:rPr lang="ru-RU" dirty="0"/>
              <a:t>Ежегодная верификация и актуализация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416" y="1186248"/>
            <a:ext cx="1145471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новой тарифной политики: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879" y="2563268"/>
            <a:ext cx="9205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00050" algn="just">
              <a:lnSpc>
                <a:spcPct val="150000"/>
              </a:lnSpc>
              <a:buAutoNum type="romanUcPeriod"/>
            </a:pPr>
            <a:r>
              <a:rPr lang="ru-RU" sz="2400" b="1" dirty="0" smtClean="0">
                <a:solidFill>
                  <a:schemeClr val="accent6"/>
                </a:solidFill>
              </a:rPr>
              <a:t>Сдерживание роста тарифов</a:t>
            </a:r>
          </a:p>
          <a:p>
            <a:pPr indent="-400050" algn="just">
              <a:lnSpc>
                <a:spcPct val="150000"/>
              </a:lnSpc>
              <a:buAutoNum type="romanUcPeriod"/>
            </a:pPr>
            <a:r>
              <a:rPr lang="ru-RU" sz="2400" b="1" dirty="0" smtClean="0">
                <a:solidFill>
                  <a:schemeClr val="accent6"/>
                </a:solidFill>
              </a:rPr>
              <a:t>Тариф в обмен на эффективность</a:t>
            </a:r>
          </a:p>
          <a:p>
            <a:pPr indent="-400050" algn="just">
              <a:lnSpc>
                <a:spcPct val="150000"/>
              </a:lnSpc>
              <a:buAutoNum type="romanUcPeriod"/>
            </a:pPr>
            <a:r>
              <a:rPr lang="ru-RU" sz="2400" b="1" dirty="0" smtClean="0">
                <a:solidFill>
                  <a:schemeClr val="accent6"/>
                </a:solidFill>
              </a:rPr>
              <a:t>Исключение неэффективных форм хозяйствования</a:t>
            </a:r>
          </a:p>
          <a:p>
            <a:pPr indent="-400050" algn="just">
              <a:lnSpc>
                <a:spcPct val="150000"/>
              </a:lnSpc>
              <a:buAutoNum type="romanUcPeriod"/>
            </a:pPr>
            <a:r>
              <a:rPr lang="ru-RU" sz="2400" b="1" dirty="0" smtClean="0">
                <a:solidFill>
                  <a:schemeClr val="accent6"/>
                </a:solidFill>
              </a:rPr>
              <a:t>Внедрение новых методов регулирования</a:t>
            </a:r>
          </a:p>
          <a:p>
            <a:pPr indent="-400050" algn="just">
              <a:lnSpc>
                <a:spcPct val="150000"/>
              </a:lnSpc>
              <a:buAutoNum type="romanUcPeriod"/>
            </a:pPr>
            <a:r>
              <a:rPr lang="ru-RU" sz="2400" b="1" dirty="0" smtClean="0">
                <a:solidFill>
                  <a:schemeClr val="accent6"/>
                </a:solidFill>
              </a:rPr>
              <a:t>Усиление реализуемых тарифных полномочий органов регулирования субъектов Российской Федерации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4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82775" y="1320800"/>
            <a:ext cx="8555038" cy="347788"/>
          </a:xfrm>
          <a:prstGeom prst="rect">
            <a:avLst/>
          </a:prstGeom>
        </p:spPr>
        <p:txBody>
          <a:bodyPr lIns="82296" tIns="41148" rIns="82296" bIns="41148">
            <a:spAutoFit/>
          </a:bodyPr>
          <a:lstStyle/>
          <a:p>
            <a:pPr algn="ctr" eaLnBrk="1" hangingPunct="1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ru-RU" sz="43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ru-RU" altLang="ru-RU" sz="40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пасибо</a:t>
            </a:r>
            <a:r>
              <a:rPr lang="ru-RU" altLang="ru-RU" sz="43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 за внимание</a:t>
            </a:r>
            <a:r>
              <a:rPr lang="ru-RU" altLang="ru-RU" sz="4300" b="1" dirty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3057833" y="2046818"/>
            <a:ext cx="303816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www.fas.gov.ru</a:t>
            </a:r>
          </a:p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en.fas.gov.ru</a:t>
            </a:r>
          </a:p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anticartel.ru</a:t>
            </a: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2867820" y="3391867"/>
            <a:ext cx="1955800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    </a:t>
            </a:r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@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rus.fas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867820" y="5699794"/>
            <a:ext cx="2386012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rus_fas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fas_rf</a:t>
            </a:r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(</a:t>
            </a:r>
            <a:r>
              <a:rPr lang="en-US" sz="16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english</a:t>
            </a:r>
            <a:r>
              <a:rPr lang="en-US" sz="16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)</a:t>
            </a:r>
          </a:p>
        </p:txBody>
      </p:sp>
      <p:sp>
        <p:nvSpPr>
          <p:cNvPr id="25606" name="Прямоугольник 17"/>
          <p:cNvSpPr>
            <a:spLocks noChangeArrowheads="1"/>
          </p:cNvSpPr>
          <p:nvPr/>
        </p:nvSpPr>
        <p:spPr bwMode="auto">
          <a:xfrm>
            <a:off x="3057832" y="4599519"/>
            <a:ext cx="1002994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/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fas_rus</a:t>
            </a:r>
            <a:endParaRPr lang="ru-RU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07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4544486"/>
            <a:ext cx="1273379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49" y="5636686"/>
            <a:ext cx="704850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7318273" y="4623120"/>
            <a:ext cx="1624013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fas_time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610" name="Прямоугольник 21"/>
          <p:cNvSpPr>
            <a:spLocks noChangeArrowheads="1"/>
          </p:cNvSpPr>
          <p:nvPr/>
        </p:nvSpPr>
        <p:spPr bwMode="auto">
          <a:xfrm>
            <a:off x="7216561" y="2231484"/>
            <a:ext cx="1554593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pPr eaLnBrk="1" hangingPunct="1"/>
            <a:r>
              <a:rPr lang="en-US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FASvideoTube</a:t>
            </a:r>
            <a:endParaRPr lang="ru-RU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11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68" y="4570297"/>
            <a:ext cx="701675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7351149" y="3415196"/>
            <a:ext cx="1747838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 Russia</a:t>
            </a:r>
          </a:p>
        </p:txBody>
      </p:sp>
      <p:pic>
        <p:nvPicPr>
          <p:cNvPr id="2561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67" y="3308487"/>
            <a:ext cx="69214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29" y="2142200"/>
            <a:ext cx="69532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10" y="1920084"/>
            <a:ext cx="1063931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91" y="5607051"/>
            <a:ext cx="737669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Box 10"/>
          <p:cNvSpPr txBox="1">
            <a:spLocks noChangeArrowheads="1"/>
          </p:cNvSpPr>
          <p:nvPr/>
        </p:nvSpPr>
        <p:spPr bwMode="auto">
          <a:xfrm>
            <a:off x="7318273" y="5673633"/>
            <a:ext cx="1747837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fasrussia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18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11" y="3310467"/>
            <a:ext cx="790422" cy="7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8668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4008" y="1322712"/>
            <a:ext cx="10806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a typeface="Calibri" panose="020F0502020204030204" pitchFamily="34" charset="0"/>
              </a:rPr>
              <a:t>С</a:t>
            </a:r>
            <a:r>
              <a:rPr lang="ru-RU" b="1" dirty="0" smtClean="0">
                <a:effectLst/>
                <a:ea typeface="Calibri" panose="020F0502020204030204" pitchFamily="34" charset="0"/>
              </a:rPr>
              <a:t>тоимость электроэнергии в этом регионе являлась самой высокой среди субъектов РФ Уральского федерального округа.</a:t>
            </a:r>
          </a:p>
          <a:p>
            <a:r>
              <a:rPr lang="ru-RU" b="1" dirty="0" smtClean="0">
                <a:ea typeface="Calibri" panose="020F0502020204030204" pitchFamily="34" charset="0"/>
              </a:rPr>
              <a:t>В марте на Правлении ФАС России принято решение о снижении предельных минимальных и максимальных уровней на электроэнергию уровня тарифов</a:t>
            </a:r>
            <a:endParaRPr lang="ru-RU" b="1" dirty="0" smtClean="0">
              <a:effectLst/>
              <a:ea typeface="Calibri" panose="020F0502020204030204" pitchFamily="34" charset="0"/>
            </a:endParaRPr>
          </a:p>
          <a:p>
            <a:endParaRPr lang="ru-RU" b="1" dirty="0" smtClean="0">
              <a:effectLst/>
              <a:ea typeface="Calibri" panose="020F0502020204030204" pitchFamily="34" charset="0"/>
            </a:endParaRPr>
          </a:p>
          <a:p>
            <a:endParaRPr lang="ru-RU" dirty="0" smtClean="0">
              <a:effectLst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0113" y="41221"/>
            <a:ext cx="743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СДЕРЖИВАНИЕ РОСТА ТАРИФОВ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651" y="934607"/>
            <a:ext cx="1022291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Снижение тарифов в Курганской области</a:t>
            </a:r>
            <a:endParaRPr lang="ru-RU" sz="22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008" y="2454764"/>
            <a:ext cx="10063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Результат: </a:t>
            </a:r>
            <a:r>
              <a:rPr lang="ru-RU" sz="20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 с 1 июля снижение тарифов для населения составило 19%.</a:t>
            </a:r>
            <a:r>
              <a:rPr lang="ru-RU" sz="20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026" y="2840210"/>
            <a:ext cx="1022291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Снижение тарифов в Республике Бурятия</a:t>
            </a:r>
            <a:endParaRPr lang="ru-RU" sz="22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4008" y="3273755"/>
            <a:ext cx="10806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ФАС России совместно с федеральными и региональными органами власти провела работу, позволившую подготовить и принять решение о снижении стоимости электроэнергии для промышленных потребителей.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4008" y="4153769"/>
            <a:ext cx="10702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Результат:</a:t>
            </a:r>
            <a:r>
              <a:rPr lang="ru-RU" b="1" dirty="0" smtClean="0">
                <a:solidFill>
                  <a:srgbClr val="0070C0"/>
                </a:solidFill>
              </a:rPr>
              <a:t> С 1 сентября тарифы для потребителей на низком напряжении снижены на 25%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026" y="4553806"/>
            <a:ext cx="11700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3. Доведение тарифов до среднероссийского уровня в Дальневосточном </a:t>
            </a:r>
            <a:r>
              <a:rPr lang="ru-RU" sz="2200" b="1" dirty="0">
                <a:solidFill>
                  <a:srgbClr val="C00000"/>
                </a:solidFill>
              </a:rPr>
              <a:t>Ф</a:t>
            </a:r>
            <a:r>
              <a:rPr lang="ru-RU" sz="2200" b="1" dirty="0" smtClean="0">
                <a:solidFill>
                  <a:srgbClr val="C00000"/>
                </a:solidFill>
              </a:rPr>
              <a:t>едеральном округе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9004" y="5379859"/>
            <a:ext cx="9057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Установлен </a:t>
            </a: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базовый  </a:t>
            </a:r>
            <a:r>
              <a:rPr lang="ru-RU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уровень тарифа на 2017 </a:t>
            </a: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размере  </a:t>
            </a:r>
            <a:r>
              <a:rPr lang="ru-RU" b="1" dirty="0">
                <a:solidFill>
                  <a:srgbClr val="0070C0"/>
                </a:solidFill>
                <a:latin typeface="Calibri"/>
              </a:rPr>
              <a:t>4 руб./</a:t>
            </a:r>
            <a:r>
              <a:rPr lang="ru-RU" b="1" dirty="0" err="1">
                <a:solidFill>
                  <a:srgbClr val="0070C0"/>
                </a:solidFill>
                <a:latin typeface="Calibri"/>
              </a:rPr>
              <a:t>кВтч</a:t>
            </a:r>
            <a:endParaRPr lang="ru-RU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026" y="5805803"/>
            <a:ext cx="11700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4</a:t>
            </a:r>
            <a:r>
              <a:rPr lang="ru-RU" sz="2200" b="1" dirty="0" smtClean="0">
                <a:solidFill>
                  <a:srgbClr val="C00000"/>
                </a:solidFill>
              </a:rPr>
              <a:t>. Остальные тарифы приняты ниже уровня </a:t>
            </a:r>
            <a:r>
              <a:rPr lang="ru-RU" sz="2200" b="1" dirty="0" err="1" smtClean="0">
                <a:solidFill>
                  <a:srgbClr val="C00000"/>
                </a:solidFill>
              </a:rPr>
              <a:t>инфляциии</a:t>
            </a:r>
            <a:r>
              <a:rPr lang="ru-RU" sz="2200" b="1" dirty="0" smtClean="0">
                <a:solidFill>
                  <a:srgbClr val="C00000"/>
                </a:solidFill>
              </a:rPr>
              <a:t> или близко к ней. Отдельные тарифные решения имеют рост 0% или снижение.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1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0835" y="45012"/>
            <a:ext cx="12091165" cy="534988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89535"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Доведение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до среднероссийского уровня тарифов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Дальневосточного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округа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374937" y="6580188"/>
            <a:ext cx="32997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CEB4C-2169-874A-AAD7-3C5F88FC63EE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20460" y="1461328"/>
            <a:ext cx="3584268" cy="4715096"/>
            <a:chOff x="5236204" y="534080"/>
            <a:chExt cx="3584268" cy="4715096"/>
          </a:xfrm>
          <a:solidFill>
            <a:srgbClr val="E61A80"/>
          </a:solidFill>
        </p:grpSpPr>
        <p:sp>
          <p:nvSpPr>
            <p:cNvPr id="9" name="Freeform 82"/>
            <p:cNvSpPr>
              <a:spLocks/>
            </p:cNvSpPr>
            <p:nvPr/>
          </p:nvSpPr>
          <p:spPr bwMode="auto">
            <a:xfrm>
              <a:off x="7040413" y="534080"/>
              <a:ext cx="1086788" cy="2410822"/>
            </a:xfrm>
            <a:custGeom>
              <a:avLst/>
              <a:gdLst>
                <a:gd name="T0" fmla="*/ 101 w 472"/>
                <a:gd name="T1" fmla="*/ 609 h 1047"/>
                <a:gd name="T2" fmla="*/ 109 w 472"/>
                <a:gd name="T3" fmla="*/ 620 h 1047"/>
                <a:gd name="T4" fmla="*/ 102 w 472"/>
                <a:gd name="T5" fmla="*/ 648 h 1047"/>
                <a:gd name="T6" fmla="*/ 85 w 472"/>
                <a:gd name="T7" fmla="*/ 659 h 1047"/>
                <a:gd name="T8" fmla="*/ 71 w 472"/>
                <a:gd name="T9" fmla="*/ 697 h 1047"/>
                <a:gd name="T10" fmla="*/ 77 w 472"/>
                <a:gd name="T11" fmla="*/ 722 h 1047"/>
                <a:gd name="T12" fmla="*/ 98 w 472"/>
                <a:gd name="T13" fmla="*/ 769 h 1047"/>
                <a:gd name="T14" fmla="*/ 79 w 472"/>
                <a:gd name="T15" fmla="*/ 817 h 1047"/>
                <a:gd name="T16" fmla="*/ 60 w 472"/>
                <a:gd name="T17" fmla="*/ 824 h 1047"/>
                <a:gd name="T18" fmla="*/ 54 w 472"/>
                <a:gd name="T19" fmla="*/ 861 h 1047"/>
                <a:gd name="T20" fmla="*/ 28 w 472"/>
                <a:gd name="T21" fmla="*/ 897 h 1047"/>
                <a:gd name="T22" fmla="*/ 69 w 472"/>
                <a:gd name="T23" fmla="*/ 961 h 1047"/>
                <a:gd name="T24" fmla="*/ 76 w 472"/>
                <a:gd name="T25" fmla="*/ 988 h 1047"/>
                <a:gd name="T26" fmla="*/ 82 w 472"/>
                <a:gd name="T27" fmla="*/ 988 h 1047"/>
                <a:gd name="T28" fmla="*/ 105 w 472"/>
                <a:gd name="T29" fmla="*/ 969 h 1047"/>
                <a:gd name="T30" fmla="*/ 145 w 472"/>
                <a:gd name="T31" fmla="*/ 1021 h 1047"/>
                <a:gd name="T32" fmla="*/ 172 w 472"/>
                <a:gd name="T33" fmla="*/ 1027 h 1047"/>
                <a:gd name="T34" fmla="*/ 196 w 472"/>
                <a:gd name="T35" fmla="*/ 1030 h 1047"/>
                <a:gd name="T36" fmla="*/ 210 w 472"/>
                <a:gd name="T37" fmla="*/ 1046 h 1047"/>
                <a:gd name="T38" fmla="*/ 210 w 472"/>
                <a:gd name="T39" fmla="*/ 1047 h 1047"/>
                <a:gd name="T40" fmla="*/ 250 w 472"/>
                <a:gd name="T41" fmla="*/ 1014 h 1047"/>
                <a:gd name="T42" fmla="*/ 296 w 472"/>
                <a:gd name="T43" fmla="*/ 946 h 1047"/>
                <a:gd name="T44" fmla="*/ 325 w 472"/>
                <a:gd name="T45" fmla="*/ 919 h 1047"/>
                <a:gd name="T46" fmla="*/ 314 w 472"/>
                <a:gd name="T47" fmla="*/ 897 h 1047"/>
                <a:gd name="T48" fmla="*/ 295 w 472"/>
                <a:gd name="T49" fmla="*/ 726 h 1047"/>
                <a:gd name="T50" fmla="*/ 341 w 472"/>
                <a:gd name="T51" fmla="*/ 738 h 1047"/>
                <a:gd name="T52" fmla="*/ 352 w 472"/>
                <a:gd name="T53" fmla="*/ 675 h 1047"/>
                <a:gd name="T54" fmla="*/ 342 w 472"/>
                <a:gd name="T55" fmla="*/ 662 h 1047"/>
                <a:gd name="T56" fmla="*/ 325 w 472"/>
                <a:gd name="T57" fmla="*/ 658 h 1047"/>
                <a:gd name="T58" fmla="*/ 283 w 472"/>
                <a:gd name="T59" fmla="*/ 616 h 1047"/>
                <a:gd name="T60" fmla="*/ 261 w 472"/>
                <a:gd name="T61" fmla="*/ 598 h 1047"/>
                <a:gd name="T62" fmla="*/ 242 w 472"/>
                <a:gd name="T63" fmla="*/ 590 h 1047"/>
                <a:gd name="T64" fmla="*/ 221 w 472"/>
                <a:gd name="T65" fmla="*/ 572 h 1047"/>
                <a:gd name="T66" fmla="*/ 223 w 472"/>
                <a:gd name="T67" fmla="*/ 572 h 1047"/>
                <a:gd name="T68" fmla="*/ 221 w 472"/>
                <a:gd name="T69" fmla="*/ 572 h 1047"/>
                <a:gd name="T70" fmla="*/ 237 w 472"/>
                <a:gd name="T71" fmla="*/ 541 h 1047"/>
                <a:gd name="T72" fmla="*/ 264 w 472"/>
                <a:gd name="T73" fmla="*/ 507 h 1047"/>
                <a:gd name="T74" fmla="*/ 330 w 472"/>
                <a:gd name="T75" fmla="*/ 464 h 1047"/>
                <a:gd name="T76" fmla="*/ 370 w 472"/>
                <a:gd name="T77" fmla="*/ 488 h 1047"/>
                <a:gd name="T78" fmla="*/ 413 w 472"/>
                <a:gd name="T79" fmla="*/ 455 h 1047"/>
                <a:gd name="T80" fmla="*/ 429 w 472"/>
                <a:gd name="T81" fmla="*/ 396 h 1047"/>
                <a:gd name="T82" fmla="*/ 458 w 472"/>
                <a:gd name="T83" fmla="*/ 395 h 1047"/>
                <a:gd name="T84" fmla="*/ 472 w 472"/>
                <a:gd name="T85" fmla="*/ 287 h 1047"/>
                <a:gd name="T86" fmla="*/ 353 w 472"/>
                <a:gd name="T87" fmla="*/ 296 h 1047"/>
                <a:gd name="T88" fmla="*/ 359 w 472"/>
                <a:gd name="T89" fmla="*/ 247 h 1047"/>
                <a:gd name="T90" fmla="*/ 339 w 472"/>
                <a:gd name="T91" fmla="*/ 155 h 1047"/>
                <a:gd name="T92" fmla="*/ 396 w 472"/>
                <a:gd name="T93" fmla="*/ 108 h 1047"/>
                <a:gd name="T94" fmla="*/ 359 w 472"/>
                <a:gd name="T95" fmla="*/ 59 h 1047"/>
                <a:gd name="T96" fmla="*/ 280 w 472"/>
                <a:gd name="T97" fmla="*/ 73 h 1047"/>
                <a:gd name="T98" fmla="*/ 298 w 472"/>
                <a:gd name="T99" fmla="*/ 97 h 1047"/>
                <a:gd name="T100" fmla="*/ 106 w 472"/>
                <a:gd name="T101" fmla="*/ 204 h 1047"/>
                <a:gd name="T102" fmla="*/ 49 w 472"/>
                <a:gd name="T103" fmla="*/ 311 h 1047"/>
                <a:gd name="T104" fmla="*/ 106 w 472"/>
                <a:gd name="T105" fmla="*/ 340 h 1047"/>
                <a:gd name="T106" fmla="*/ 44 w 472"/>
                <a:gd name="T107" fmla="*/ 354 h 1047"/>
                <a:gd name="T108" fmla="*/ 0 w 472"/>
                <a:gd name="T109" fmla="*/ 449 h 1047"/>
                <a:gd name="T110" fmla="*/ 1 w 472"/>
                <a:gd name="T111" fmla="*/ 455 h 1047"/>
                <a:gd name="T112" fmla="*/ 1 w 472"/>
                <a:gd name="T113" fmla="*/ 455 h 1047"/>
                <a:gd name="T114" fmla="*/ 54 w 472"/>
                <a:gd name="T115" fmla="*/ 487 h 1047"/>
                <a:gd name="T116" fmla="*/ 45 w 472"/>
                <a:gd name="T117" fmla="*/ 519 h 1047"/>
                <a:gd name="T118" fmla="*/ 39 w 472"/>
                <a:gd name="T119" fmla="*/ 568 h 1047"/>
                <a:gd name="T120" fmla="*/ 59 w 472"/>
                <a:gd name="T121" fmla="*/ 590 h 1047"/>
                <a:gd name="T122" fmla="*/ 98 w 472"/>
                <a:gd name="T123" fmla="*/ 609 h 1047"/>
                <a:gd name="T124" fmla="*/ 101 w 472"/>
                <a:gd name="T125" fmla="*/ 609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2" h="1047">
                  <a:moveTo>
                    <a:pt x="101" y="609"/>
                  </a:moveTo>
                  <a:cubicBezTo>
                    <a:pt x="101" y="609"/>
                    <a:pt x="101" y="609"/>
                    <a:pt x="101" y="609"/>
                  </a:cubicBezTo>
                  <a:cubicBezTo>
                    <a:pt x="101" y="609"/>
                    <a:pt x="101" y="609"/>
                    <a:pt x="101" y="609"/>
                  </a:cubicBezTo>
                  <a:cubicBezTo>
                    <a:pt x="102" y="611"/>
                    <a:pt x="109" y="616"/>
                    <a:pt x="109" y="620"/>
                  </a:cubicBezTo>
                  <a:cubicBezTo>
                    <a:pt x="109" y="626"/>
                    <a:pt x="102" y="629"/>
                    <a:pt x="102" y="635"/>
                  </a:cubicBezTo>
                  <a:cubicBezTo>
                    <a:pt x="102" y="641"/>
                    <a:pt x="102" y="643"/>
                    <a:pt x="102" y="648"/>
                  </a:cubicBezTo>
                  <a:cubicBezTo>
                    <a:pt x="100" y="649"/>
                    <a:pt x="96" y="648"/>
                    <a:pt x="91" y="648"/>
                  </a:cubicBezTo>
                  <a:cubicBezTo>
                    <a:pt x="85" y="648"/>
                    <a:pt x="89" y="654"/>
                    <a:pt x="85" y="659"/>
                  </a:cubicBezTo>
                  <a:cubicBezTo>
                    <a:pt x="79" y="670"/>
                    <a:pt x="60" y="670"/>
                    <a:pt x="60" y="684"/>
                  </a:cubicBezTo>
                  <a:cubicBezTo>
                    <a:pt x="60" y="693"/>
                    <a:pt x="70" y="690"/>
                    <a:pt x="71" y="697"/>
                  </a:cubicBezTo>
                  <a:cubicBezTo>
                    <a:pt x="69" y="699"/>
                    <a:pt x="63" y="705"/>
                    <a:pt x="63" y="709"/>
                  </a:cubicBezTo>
                  <a:cubicBezTo>
                    <a:pt x="63" y="720"/>
                    <a:pt x="74" y="716"/>
                    <a:pt x="77" y="722"/>
                  </a:cubicBezTo>
                  <a:cubicBezTo>
                    <a:pt x="81" y="728"/>
                    <a:pt x="80" y="742"/>
                    <a:pt x="80" y="748"/>
                  </a:cubicBezTo>
                  <a:cubicBezTo>
                    <a:pt x="82" y="755"/>
                    <a:pt x="98" y="757"/>
                    <a:pt x="98" y="769"/>
                  </a:cubicBezTo>
                  <a:cubicBezTo>
                    <a:pt x="98" y="771"/>
                    <a:pt x="102" y="774"/>
                    <a:pt x="102" y="777"/>
                  </a:cubicBezTo>
                  <a:cubicBezTo>
                    <a:pt x="86" y="785"/>
                    <a:pt x="97" y="817"/>
                    <a:pt x="79" y="817"/>
                  </a:cubicBezTo>
                  <a:cubicBezTo>
                    <a:pt x="71" y="817"/>
                    <a:pt x="71" y="813"/>
                    <a:pt x="65" y="813"/>
                  </a:cubicBezTo>
                  <a:cubicBezTo>
                    <a:pt x="61" y="813"/>
                    <a:pt x="61" y="822"/>
                    <a:pt x="60" y="824"/>
                  </a:cubicBezTo>
                  <a:cubicBezTo>
                    <a:pt x="57" y="834"/>
                    <a:pt x="42" y="835"/>
                    <a:pt x="42" y="845"/>
                  </a:cubicBezTo>
                  <a:cubicBezTo>
                    <a:pt x="42" y="851"/>
                    <a:pt x="54" y="851"/>
                    <a:pt x="54" y="861"/>
                  </a:cubicBezTo>
                  <a:cubicBezTo>
                    <a:pt x="54" y="870"/>
                    <a:pt x="52" y="866"/>
                    <a:pt x="44" y="868"/>
                  </a:cubicBezTo>
                  <a:cubicBezTo>
                    <a:pt x="36" y="872"/>
                    <a:pt x="28" y="886"/>
                    <a:pt x="28" y="897"/>
                  </a:cubicBezTo>
                  <a:cubicBezTo>
                    <a:pt x="28" y="923"/>
                    <a:pt x="42" y="929"/>
                    <a:pt x="50" y="945"/>
                  </a:cubicBezTo>
                  <a:cubicBezTo>
                    <a:pt x="54" y="952"/>
                    <a:pt x="69" y="951"/>
                    <a:pt x="69" y="961"/>
                  </a:cubicBezTo>
                  <a:cubicBezTo>
                    <a:pt x="69" y="964"/>
                    <a:pt x="69" y="969"/>
                    <a:pt x="69" y="969"/>
                  </a:cubicBezTo>
                  <a:cubicBezTo>
                    <a:pt x="69" y="975"/>
                    <a:pt x="76" y="978"/>
                    <a:pt x="76" y="988"/>
                  </a:cubicBezTo>
                  <a:cubicBezTo>
                    <a:pt x="76" y="988"/>
                    <a:pt x="76" y="988"/>
                    <a:pt x="76" y="988"/>
                  </a:cubicBezTo>
                  <a:cubicBezTo>
                    <a:pt x="82" y="988"/>
                    <a:pt x="82" y="988"/>
                    <a:pt x="82" y="988"/>
                  </a:cubicBezTo>
                  <a:cubicBezTo>
                    <a:pt x="82" y="988"/>
                    <a:pt x="82" y="988"/>
                    <a:pt x="82" y="988"/>
                  </a:cubicBezTo>
                  <a:cubicBezTo>
                    <a:pt x="89" y="984"/>
                    <a:pt x="100" y="969"/>
                    <a:pt x="105" y="969"/>
                  </a:cubicBezTo>
                  <a:cubicBezTo>
                    <a:pt x="122" y="969"/>
                    <a:pt x="150" y="988"/>
                    <a:pt x="150" y="1007"/>
                  </a:cubicBezTo>
                  <a:cubicBezTo>
                    <a:pt x="150" y="1012"/>
                    <a:pt x="145" y="1015"/>
                    <a:pt x="145" y="1021"/>
                  </a:cubicBezTo>
                  <a:cubicBezTo>
                    <a:pt x="145" y="1031"/>
                    <a:pt x="149" y="1036"/>
                    <a:pt x="157" y="1036"/>
                  </a:cubicBezTo>
                  <a:cubicBezTo>
                    <a:pt x="167" y="1036"/>
                    <a:pt x="165" y="1027"/>
                    <a:pt x="172" y="1027"/>
                  </a:cubicBezTo>
                  <a:cubicBezTo>
                    <a:pt x="178" y="1027"/>
                    <a:pt x="180" y="1030"/>
                    <a:pt x="184" y="1030"/>
                  </a:cubicBezTo>
                  <a:cubicBezTo>
                    <a:pt x="191" y="1030"/>
                    <a:pt x="192" y="1030"/>
                    <a:pt x="196" y="1030"/>
                  </a:cubicBezTo>
                  <a:cubicBezTo>
                    <a:pt x="203" y="1030"/>
                    <a:pt x="202" y="1043"/>
                    <a:pt x="210" y="1046"/>
                  </a:cubicBezTo>
                  <a:cubicBezTo>
                    <a:pt x="210" y="1046"/>
                    <a:pt x="210" y="1046"/>
                    <a:pt x="210" y="1046"/>
                  </a:cubicBezTo>
                  <a:cubicBezTo>
                    <a:pt x="210" y="1046"/>
                    <a:pt x="210" y="1046"/>
                    <a:pt x="210" y="1046"/>
                  </a:cubicBezTo>
                  <a:cubicBezTo>
                    <a:pt x="210" y="1047"/>
                    <a:pt x="210" y="1047"/>
                    <a:pt x="210" y="1047"/>
                  </a:cubicBezTo>
                  <a:cubicBezTo>
                    <a:pt x="210" y="1047"/>
                    <a:pt x="210" y="1047"/>
                    <a:pt x="210" y="1047"/>
                  </a:cubicBezTo>
                  <a:cubicBezTo>
                    <a:pt x="220" y="1038"/>
                    <a:pt x="236" y="1030"/>
                    <a:pt x="250" y="1014"/>
                  </a:cubicBezTo>
                  <a:cubicBezTo>
                    <a:pt x="250" y="1014"/>
                    <a:pt x="231" y="996"/>
                    <a:pt x="237" y="985"/>
                  </a:cubicBezTo>
                  <a:cubicBezTo>
                    <a:pt x="246" y="972"/>
                    <a:pt x="278" y="963"/>
                    <a:pt x="296" y="946"/>
                  </a:cubicBezTo>
                  <a:cubicBezTo>
                    <a:pt x="308" y="947"/>
                    <a:pt x="284" y="985"/>
                    <a:pt x="303" y="977"/>
                  </a:cubicBezTo>
                  <a:cubicBezTo>
                    <a:pt x="311" y="952"/>
                    <a:pt x="331" y="947"/>
                    <a:pt x="325" y="919"/>
                  </a:cubicBezTo>
                  <a:cubicBezTo>
                    <a:pt x="335" y="904"/>
                    <a:pt x="346" y="897"/>
                    <a:pt x="347" y="878"/>
                  </a:cubicBezTo>
                  <a:cubicBezTo>
                    <a:pt x="347" y="866"/>
                    <a:pt x="320" y="907"/>
                    <a:pt x="314" y="897"/>
                  </a:cubicBezTo>
                  <a:cubicBezTo>
                    <a:pt x="303" y="877"/>
                    <a:pt x="298" y="807"/>
                    <a:pt x="287" y="795"/>
                  </a:cubicBezTo>
                  <a:cubicBezTo>
                    <a:pt x="267" y="776"/>
                    <a:pt x="288" y="750"/>
                    <a:pt x="295" y="726"/>
                  </a:cubicBezTo>
                  <a:cubicBezTo>
                    <a:pt x="320" y="733"/>
                    <a:pt x="304" y="699"/>
                    <a:pt x="311" y="702"/>
                  </a:cubicBezTo>
                  <a:cubicBezTo>
                    <a:pt x="320" y="709"/>
                    <a:pt x="335" y="749"/>
                    <a:pt x="341" y="738"/>
                  </a:cubicBezTo>
                  <a:cubicBezTo>
                    <a:pt x="352" y="715"/>
                    <a:pt x="355" y="747"/>
                    <a:pt x="364" y="742"/>
                  </a:cubicBezTo>
                  <a:cubicBezTo>
                    <a:pt x="381" y="733"/>
                    <a:pt x="342" y="700"/>
                    <a:pt x="352" y="675"/>
                  </a:cubicBezTo>
                  <a:cubicBezTo>
                    <a:pt x="355" y="668"/>
                    <a:pt x="354" y="661"/>
                    <a:pt x="353" y="654"/>
                  </a:cubicBezTo>
                  <a:cubicBezTo>
                    <a:pt x="351" y="657"/>
                    <a:pt x="347" y="662"/>
                    <a:pt x="342" y="662"/>
                  </a:cubicBezTo>
                  <a:cubicBezTo>
                    <a:pt x="338" y="662"/>
                    <a:pt x="333" y="658"/>
                    <a:pt x="333" y="654"/>
                  </a:cubicBezTo>
                  <a:cubicBezTo>
                    <a:pt x="330" y="654"/>
                    <a:pt x="330" y="658"/>
                    <a:pt x="325" y="658"/>
                  </a:cubicBezTo>
                  <a:cubicBezTo>
                    <a:pt x="319" y="658"/>
                    <a:pt x="321" y="635"/>
                    <a:pt x="309" y="634"/>
                  </a:cubicBezTo>
                  <a:cubicBezTo>
                    <a:pt x="294" y="631"/>
                    <a:pt x="283" y="636"/>
                    <a:pt x="283" y="616"/>
                  </a:cubicBezTo>
                  <a:cubicBezTo>
                    <a:pt x="283" y="616"/>
                    <a:pt x="283" y="616"/>
                    <a:pt x="283" y="616"/>
                  </a:cubicBezTo>
                  <a:cubicBezTo>
                    <a:pt x="261" y="598"/>
                    <a:pt x="261" y="598"/>
                    <a:pt x="261" y="598"/>
                  </a:cubicBezTo>
                  <a:cubicBezTo>
                    <a:pt x="261" y="598"/>
                    <a:pt x="261" y="598"/>
                    <a:pt x="261" y="598"/>
                  </a:cubicBezTo>
                  <a:cubicBezTo>
                    <a:pt x="253" y="598"/>
                    <a:pt x="244" y="598"/>
                    <a:pt x="242" y="590"/>
                  </a:cubicBezTo>
                  <a:cubicBezTo>
                    <a:pt x="242" y="584"/>
                    <a:pt x="246" y="576"/>
                    <a:pt x="240" y="573"/>
                  </a:cubicBezTo>
                  <a:cubicBezTo>
                    <a:pt x="235" y="572"/>
                    <a:pt x="225" y="573"/>
                    <a:pt x="221" y="572"/>
                  </a:cubicBezTo>
                  <a:cubicBezTo>
                    <a:pt x="221" y="572"/>
                    <a:pt x="221" y="572"/>
                    <a:pt x="221" y="572"/>
                  </a:cubicBezTo>
                  <a:cubicBezTo>
                    <a:pt x="223" y="572"/>
                    <a:pt x="223" y="572"/>
                    <a:pt x="223" y="572"/>
                  </a:cubicBezTo>
                  <a:cubicBezTo>
                    <a:pt x="221" y="572"/>
                    <a:pt x="221" y="572"/>
                    <a:pt x="221" y="572"/>
                  </a:cubicBezTo>
                  <a:cubicBezTo>
                    <a:pt x="221" y="572"/>
                    <a:pt x="221" y="572"/>
                    <a:pt x="221" y="572"/>
                  </a:cubicBezTo>
                  <a:cubicBezTo>
                    <a:pt x="220" y="570"/>
                    <a:pt x="221" y="565"/>
                    <a:pt x="221" y="561"/>
                  </a:cubicBezTo>
                  <a:cubicBezTo>
                    <a:pt x="221" y="542"/>
                    <a:pt x="228" y="549"/>
                    <a:pt x="237" y="541"/>
                  </a:cubicBezTo>
                  <a:cubicBezTo>
                    <a:pt x="241" y="539"/>
                    <a:pt x="237" y="533"/>
                    <a:pt x="240" y="529"/>
                  </a:cubicBezTo>
                  <a:cubicBezTo>
                    <a:pt x="250" y="520"/>
                    <a:pt x="258" y="517"/>
                    <a:pt x="264" y="507"/>
                  </a:cubicBezTo>
                  <a:cubicBezTo>
                    <a:pt x="277" y="488"/>
                    <a:pt x="292" y="481"/>
                    <a:pt x="314" y="475"/>
                  </a:cubicBezTo>
                  <a:cubicBezTo>
                    <a:pt x="320" y="472"/>
                    <a:pt x="321" y="464"/>
                    <a:pt x="330" y="464"/>
                  </a:cubicBezTo>
                  <a:cubicBezTo>
                    <a:pt x="342" y="464"/>
                    <a:pt x="335" y="499"/>
                    <a:pt x="352" y="499"/>
                  </a:cubicBezTo>
                  <a:cubicBezTo>
                    <a:pt x="358" y="499"/>
                    <a:pt x="367" y="491"/>
                    <a:pt x="370" y="488"/>
                  </a:cubicBezTo>
                  <a:cubicBezTo>
                    <a:pt x="384" y="481"/>
                    <a:pt x="413" y="490"/>
                    <a:pt x="413" y="467"/>
                  </a:cubicBezTo>
                  <a:cubicBezTo>
                    <a:pt x="413" y="461"/>
                    <a:pt x="413" y="459"/>
                    <a:pt x="413" y="455"/>
                  </a:cubicBezTo>
                  <a:cubicBezTo>
                    <a:pt x="413" y="442"/>
                    <a:pt x="419" y="433"/>
                    <a:pt x="423" y="422"/>
                  </a:cubicBezTo>
                  <a:cubicBezTo>
                    <a:pt x="426" y="412"/>
                    <a:pt x="423" y="403"/>
                    <a:pt x="429" y="396"/>
                  </a:cubicBezTo>
                  <a:cubicBezTo>
                    <a:pt x="433" y="399"/>
                    <a:pt x="434" y="401"/>
                    <a:pt x="439" y="401"/>
                  </a:cubicBezTo>
                  <a:cubicBezTo>
                    <a:pt x="447" y="401"/>
                    <a:pt x="449" y="395"/>
                    <a:pt x="458" y="395"/>
                  </a:cubicBezTo>
                  <a:cubicBezTo>
                    <a:pt x="453" y="375"/>
                    <a:pt x="449" y="352"/>
                    <a:pt x="444" y="328"/>
                  </a:cubicBezTo>
                  <a:cubicBezTo>
                    <a:pt x="440" y="317"/>
                    <a:pt x="472" y="305"/>
                    <a:pt x="472" y="287"/>
                  </a:cubicBezTo>
                  <a:cubicBezTo>
                    <a:pt x="472" y="276"/>
                    <a:pt x="463" y="261"/>
                    <a:pt x="438" y="264"/>
                  </a:cubicBezTo>
                  <a:cubicBezTo>
                    <a:pt x="399" y="272"/>
                    <a:pt x="371" y="252"/>
                    <a:pt x="353" y="296"/>
                  </a:cubicBezTo>
                  <a:cubicBezTo>
                    <a:pt x="338" y="314"/>
                    <a:pt x="317" y="296"/>
                    <a:pt x="331" y="287"/>
                  </a:cubicBezTo>
                  <a:cubicBezTo>
                    <a:pt x="344" y="274"/>
                    <a:pt x="363" y="273"/>
                    <a:pt x="359" y="247"/>
                  </a:cubicBezTo>
                  <a:cubicBezTo>
                    <a:pt x="352" y="183"/>
                    <a:pt x="306" y="216"/>
                    <a:pt x="294" y="192"/>
                  </a:cubicBezTo>
                  <a:cubicBezTo>
                    <a:pt x="292" y="162"/>
                    <a:pt x="352" y="200"/>
                    <a:pt x="339" y="155"/>
                  </a:cubicBezTo>
                  <a:cubicBezTo>
                    <a:pt x="336" y="128"/>
                    <a:pt x="349" y="133"/>
                    <a:pt x="358" y="134"/>
                  </a:cubicBezTo>
                  <a:cubicBezTo>
                    <a:pt x="397" y="140"/>
                    <a:pt x="380" y="111"/>
                    <a:pt x="396" y="108"/>
                  </a:cubicBezTo>
                  <a:cubicBezTo>
                    <a:pt x="421" y="105"/>
                    <a:pt x="429" y="73"/>
                    <a:pt x="421" y="66"/>
                  </a:cubicBezTo>
                  <a:cubicBezTo>
                    <a:pt x="384" y="86"/>
                    <a:pt x="394" y="39"/>
                    <a:pt x="359" y="59"/>
                  </a:cubicBezTo>
                  <a:cubicBezTo>
                    <a:pt x="341" y="69"/>
                    <a:pt x="391" y="26"/>
                    <a:pt x="342" y="0"/>
                  </a:cubicBezTo>
                  <a:cubicBezTo>
                    <a:pt x="311" y="18"/>
                    <a:pt x="282" y="25"/>
                    <a:pt x="280" y="73"/>
                  </a:cubicBezTo>
                  <a:cubicBezTo>
                    <a:pt x="280" y="73"/>
                    <a:pt x="301" y="66"/>
                    <a:pt x="316" y="76"/>
                  </a:cubicBezTo>
                  <a:cubicBezTo>
                    <a:pt x="315" y="93"/>
                    <a:pt x="316" y="97"/>
                    <a:pt x="298" y="97"/>
                  </a:cubicBezTo>
                  <a:cubicBezTo>
                    <a:pt x="287" y="97"/>
                    <a:pt x="276" y="79"/>
                    <a:pt x="242" y="92"/>
                  </a:cubicBezTo>
                  <a:cubicBezTo>
                    <a:pt x="200" y="138"/>
                    <a:pt x="141" y="154"/>
                    <a:pt x="106" y="204"/>
                  </a:cubicBezTo>
                  <a:cubicBezTo>
                    <a:pt x="96" y="219"/>
                    <a:pt x="87" y="244"/>
                    <a:pt x="76" y="261"/>
                  </a:cubicBezTo>
                  <a:cubicBezTo>
                    <a:pt x="59" y="288"/>
                    <a:pt x="43" y="306"/>
                    <a:pt x="49" y="311"/>
                  </a:cubicBezTo>
                  <a:cubicBezTo>
                    <a:pt x="69" y="326"/>
                    <a:pt x="69" y="319"/>
                    <a:pt x="87" y="321"/>
                  </a:cubicBezTo>
                  <a:cubicBezTo>
                    <a:pt x="103" y="312"/>
                    <a:pt x="106" y="340"/>
                    <a:pt x="106" y="340"/>
                  </a:cubicBezTo>
                  <a:cubicBezTo>
                    <a:pt x="98" y="346"/>
                    <a:pt x="108" y="360"/>
                    <a:pt x="81" y="351"/>
                  </a:cubicBezTo>
                  <a:cubicBezTo>
                    <a:pt x="71" y="367"/>
                    <a:pt x="58" y="363"/>
                    <a:pt x="44" y="354"/>
                  </a:cubicBezTo>
                  <a:cubicBezTo>
                    <a:pt x="33" y="348"/>
                    <a:pt x="45" y="374"/>
                    <a:pt x="39" y="394"/>
                  </a:cubicBezTo>
                  <a:cubicBezTo>
                    <a:pt x="33" y="415"/>
                    <a:pt x="0" y="419"/>
                    <a:pt x="0" y="449"/>
                  </a:cubicBezTo>
                  <a:cubicBezTo>
                    <a:pt x="0" y="450"/>
                    <a:pt x="0" y="453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7" y="454"/>
                    <a:pt x="9" y="456"/>
                    <a:pt x="11" y="456"/>
                  </a:cubicBezTo>
                  <a:cubicBezTo>
                    <a:pt x="25" y="456"/>
                    <a:pt x="54" y="472"/>
                    <a:pt x="54" y="487"/>
                  </a:cubicBezTo>
                  <a:cubicBezTo>
                    <a:pt x="54" y="499"/>
                    <a:pt x="47" y="499"/>
                    <a:pt x="45" y="506"/>
                  </a:cubicBezTo>
                  <a:cubicBezTo>
                    <a:pt x="43" y="511"/>
                    <a:pt x="47" y="514"/>
                    <a:pt x="45" y="519"/>
                  </a:cubicBezTo>
                  <a:cubicBezTo>
                    <a:pt x="41" y="534"/>
                    <a:pt x="26" y="541"/>
                    <a:pt x="26" y="558"/>
                  </a:cubicBezTo>
                  <a:cubicBezTo>
                    <a:pt x="26" y="568"/>
                    <a:pt x="31" y="570"/>
                    <a:pt x="39" y="568"/>
                  </a:cubicBezTo>
                  <a:cubicBezTo>
                    <a:pt x="42" y="573"/>
                    <a:pt x="41" y="577"/>
                    <a:pt x="41" y="581"/>
                  </a:cubicBezTo>
                  <a:cubicBezTo>
                    <a:pt x="41" y="584"/>
                    <a:pt x="49" y="590"/>
                    <a:pt x="59" y="590"/>
                  </a:cubicBezTo>
                  <a:cubicBezTo>
                    <a:pt x="65" y="590"/>
                    <a:pt x="70" y="587"/>
                    <a:pt x="76" y="587"/>
                  </a:cubicBezTo>
                  <a:cubicBezTo>
                    <a:pt x="95" y="587"/>
                    <a:pt x="87" y="606"/>
                    <a:pt x="98" y="609"/>
                  </a:cubicBezTo>
                  <a:cubicBezTo>
                    <a:pt x="98" y="609"/>
                    <a:pt x="98" y="609"/>
                    <a:pt x="98" y="609"/>
                  </a:cubicBezTo>
                  <a:cubicBezTo>
                    <a:pt x="101" y="609"/>
                    <a:pt x="101" y="609"/>
                    <a:pt x="101" y="609"/>
                  </a:cubicBezTo>
                  <a:close/>
                </a:path>
              </a:pathLst>
            </a:custGeom>
            <a:solidFill>
              <a:srgbClr val="E6338D"/>
            </a:solidFill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83"/>
            <p:cNvSpPr>
              <a:spLocks/>
            </p:cNvSpPr>
            <p:nvPr/>
          </p:nvSpPr>
          <p:spPr bwMode="auto">
            <a:xfrm>
              <a:off x="6362770" y="3868316"/>
              <a:ext cx="1125144" cy="791296"/>
            </a:xfrm>
            <a:custGeom>
              <a:avLst/>
              <a:gdLst>
                <a:gd name="T0" fmla="*/ 488 w 489"/>
                <a:gd name="T1" fmla="*/ 282 h 344"/>
                <a:gd name="T2" fmla="*/ 452 w 489"/>
                <a:gd name="T3" fmla="*/ 247 h 344"/>
                <a:gd name="T4" fmla="*/ 438 w 489"/>
                <a:gd name="T5" fmla="*/ 238 h 344"/>
                <a:gd name="T6" fmla="*/ 429 w 489"/>
                <a:gd name="T7" fmla="*/ 195 h 344"/>
                <a:gd name="T8" fmla="*/ 438 w 489"/>
                <a:gd name="T9" fmla="*/ 157 h 344"/>
                <a:gd name="T10" fmla="*/ 450 w 489"/>
                <a:gd name="T11" fmla="*/ 128 h 344"/>
                <a:gd name="T12" fmla="*/ 440 w 489"/>
                <a:gd name="T13" fmla="*/ 104 h 344"/>
                <a:gd name="T14" fmla="*/ 460 w 489"/>
                <a:gd name="T15" fmla="*/ 104 h 344"/>
                <a:gd name="T16" fmla="*/ 475 w 489"/>
                <a:gd name="T17" fmla="*/ 93 h 344"/>
                <a:gd name="T18" fmla="*/ 433 w 489"/>
                <a:gd name="T19" fmla="*/ 63 h 344"/>
                <a:gd name="T20" fmla="*/ 407 w 489"/>
                <a:gd name="T21" fmla="*/ 97 h 344"/>
                <a:gd name="T22" fmla="*/ 385 w 489"/>
                <a:gd name="T23" fmla="*/ 113 h 344"/>
                <a:gd name="T24" fmla="*/ 343 w 489"/>
                <a:gd name="T25" fmla="*/ 104 h 344"/>
                <a:gd name="T26" fmla="*/ 339 w 489"/>
                <a:gd name="T27" fmla="*/ 74 h 344"/>
                <a:gd name="T28" fmla="*/ 340 w 489"/>
                <a:gd name="T29" fmla="*/ 53 h 344"/>
                <a:gd name="T30" fmla="*/ 336 w 489"/>
                <a:gd name="T31" fmla="*/ 0 h 344"/>
                <a:gd name="T32" fmla="*/ 304 w 489"/>
                <a:gd name="T33" fmla="*/ 21 h 344"/>
                <a:gd name="T34" fmla="*/ 295 w 489"/>
                <a:gd name="T35" fmla="*/ 21 h 344"/>
                <a:gd name="T36" fmla="*/ 220 w 489"/>
                <a:gd name="T37" fmla="*/ 72 h 344"/>
                <a:gd name="T38" fmla="*/ 142 w 489"/>
                <a:gd name="T39" fmla="*/ 106 h 344"/>
                <a:gd name="T40" fmla="*/ 85 w 489"/>
                <a:gd name="T41" fmla="*/ 98 h 344"/>
                <a:gd name="T42" fmla="*/ 11 w 489"/>
                <a:gd name="T43" fmla="*/ 114 h 344"/>
                <a:gd name="T44" fmla="*/ 10 w 489"/>
                <a:gd name="T45" fmla="*/ 131 h 344"/>
                <a:gd name="T46" fmla="*/ 29 w 489"/>
                <a:gd name="T47" fmla="*/ 146 h 344"/>
                <a:gd name="T48" fmla="*/ 62 w 489"/>
                <a:gd name="T49" fmla="*/ 152 h 344"/>
                <a:gd name="T50" fmla="*/ 90 w 489"/>
                <a:gd name="T51" fmla="*/ 167 h 344"/>
                <a:gd name="T52" fmla="*/ 104 w 489"/>
                <a:gd name="T53" fmla="*/ 198 h 344"/>
                <a:gd name="T54" fmla="*/ 107 w 489"/>
                <a:gd name="T55" fmla="*/ 221 h 344"/>
                <a:gd name="T56" fmla="*/ 129 w 489"/>
                <a:gd name="T57" fmla="*/ 247 h 344"/>
                <a:gd name="T58" fmla="*/ 226 w 489"/>
                <a:gd name="T59" fmla="*/ 216 h 344"/>
                <a:gd name="T60" fmla="*/ 430 w 489"/>
                <a:gd name="T61" fmla="*/ 318 h 344"/>
                <a:gd name="T62" fmla="*/ 475 w 489"/>
                <a:gd name="T63" fmla="*/ 320 h 344"/>
                <a:gd name="T64" fmla="*/ 482 w 489"/>
                <a:gd name="T65" fmla="*/ 291 h 344"/>
                <a:gd name="T66" fmla="*/ 487 w 489"/>
                <a:gd name="T67" fmla="*/ 285 h 344"/>
                <a:gd name="T68" fmla="*/ 488 w 489"/>
                <a:gd name="T69" fmla="*/ 28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9" h="344">
                  <a:moveTo>
                    <a:pt x="488" y="282"/>
                  </a:moveTo>
                  <a:cubicBezTo>
                    <a:pt x="488" y="282"/>
                    <a:pt x="488" y="282"/>
                    <a:pt x="488" y="282"/>
                  </a:cubicBezTo>
                  <a:cubicBezTo>
                    <a:pt x="488" y="282"/>
                    <a:pt x="488" y="282"/>
                    <a:pt x="488" y="282"/>
                  </a:cubicBezTo>
                  <a:cubicBezTo>
                    <a:pt x="471" y="278"/>
                    <a:pt x="471" y="247"/>
                    <a:pt x="452" y="247"/>
                  </a:cubicBezTo>
                  <a:cubicBezTo>
                    <a:pt x="449" y="247"/>
                    <a:pt x="450" y="247"/>
                    <a:pt x="445" y="247"/>
                  </a:cubicBezTo>
                  <a:cubicBezTo>
                    <a:pt x="440" y="247"/>
                    <a:pt x="439" y="242"/>
                    <a:pt x="438" y="238"/>
                  </a:cubicBezTo>
                  <a:cubicBezTo>
                    <a:pt x="424" y="242"/>
                    <a:pt x="422" y="230"/>
                    <a:pt x="422" y="216"/>
                  </a:cubicBezTo>
                  <a:cubicBezTo>
                    <a:pt x="422" y="207"/>
                    <a:pt x="427" y="202"/>
                    <a:pt x="429" y="195"/>
                  </a:cubicBezTo>
                  <a:cubicBezTo>
                    <a:pt x="425" y="194"/>
                    <a:pt x="420" y="192"/>
                    <a:pt x="420" y="186"/>
                  </a:cubicBezTo>
                  <a:cubicBezTo>
                    <a:pt x="420" y="178"/>
                    <a:pt x="436" y="170"/>
                    <a:pt x="438" y="157"/>
                  </a:cubicBezTo>
                  <a:cubicBezTo>
                    <a:pt x="438" y="156"/>
                    <a:pt x="438" y="154"/>
                    <a:pt x="438" y="150"/>
                  </a:cubicBezTo>
                  <a:cubicBezTo>
                    <a:pt x="438" y="139"/>
                    <a:pt x="450" y="136"/>
                    <a:pt x="450" y="128"/>
                  </a:cubicBezTo>
                  <a:cubicBezTo>
                    <a:pt x="450" y="118"/>
                    <a:pt x="435" y="124"/>
                    <a:pt x="435" y="112"/>
                  </a:cubicBezTo>
                  <a:cubicBezTo>
                    <a:pt x="435" y="109"/>
                    <a:pt x="438" y="106"/>
                    <a:pt x="440" y="104"/>
                  </a:cubicBezTo>
                  <a:cubicBezTo>
                    <a:pt x="440" y="104"/>
                    <a:pt x="440" y="104"/>
                    <a:pt x="44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5" y="102"/>
                    <a:pt x="475" y="101"/>
                    <a:pt x="475" y="93"/>
                  </a:cubicBezTo>
                  <a:cubicBezTo>
                    <a:pt x="475" y="84"/>
                    <a:pt x="456" y="49"/>
                    <a:pt x="449" y="49"/>
                  </a:cubicBezTo>
                  <a:cubicBezTo>
                    <a:pt x="440" y="49"/>
                    <a:pt x="438" y="59"/>
                    <a:pt x="433" y="63"/>
                  </a:cubicBezTo>
                  <a:cubicBezTo>
                    <a:pt x="428" y="68"/>
                    <a:pt x="422" y="66"/>
                    <a:pt x="418" y="72"/>
                  </a:cubicBezTo>
                  <a:cubicBezTo>
                    <a:pt x="413" y="79"/>
                    <a:pt x="414" y="91"/>
                    <a:pt x="407" y="97"/>
                  </a:cubicBezTo>
                  <a:cubicBezTo>
                    <a:pt x="403" y="99"/>
                    <a:pt x="398" y="99"/>
                    <a:pt x="395" y="104"/>
                  </a:cubicBezTo>
                  <a:cubicBezTo>
                    <a:pt x="391" y="107"/>
                    <a:pt x="391" y="113"/>
                    <a:pt x="385" y="113"/>
                  </a:cubicBezTo>
                  <a:cubicBezTo>
                    <a:pt x="370" y="113"/>
                    <a:pt x="372" y="98"/>
                    <a:pt x="358" y="98"/>
                  </a:cubicBezTo>
                  <a:cubicBezTo>
                    <a:pt x="352" y="98"/>
                    <a:pt x="350" y="104"/>
                    <a:pt x="343" y="104"/>
                  </a:cubicBezTo>
                  <a:cubicBezTo>
                    <a:pt x="337" y="104"/>
                    <a:pt x="331" y="101"/>
                    <a:pt x="331" y="95"/>
                  </a:cubicBezTo>
                  <a:cubicBezTo>
                    <a:pt x="331" y="86"/>
                    <a:pt x="339" y="82"/>
                    <a:pt x="339" y="74"/>
                  </a:cubicBezTo>
                  <a:cubicBezTo>
                    <a:pt x="339" y="69"/>
                    <a:pt x="334" y="68"/>
                    <a:pt x="334" y="61"/>
                  </a:cubicBezTo>
                  <a:cubicBezTo>
                    <a:pt x="334" y="58"/>
                    <a:pt x="339" y="56"/>
                    <a:pt x="340" y="53"/>
                  </a:cubicBezTo>
                  <a:cubicBezTo>
                    <a:pt x="344" y="40"/>
                    <a:pt x="349" y="27"/>
                    <a:pt x="349" y="13"/>
                  </a:cubicBezTo>
                  <a:cubicBezTo>
                    <a:pt x="349" y="4"/>
                    <a:pt x="347" y="0"/>
                    <a:pt x="336" y="0"/>
                  </a:cubicBezTo>
                  <a:cubicBezTo>
                    <a:pt x="320" y="0"/>
                    <a:pt x="312" y="1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72" y="29"/>
                    <a:pt x="269" y="49"/>
                    <a:pt x="248" y="63"/>
                  </a:cubicBezTo>
                  <a:cubicBezTo>
                    <a:pt x="241" y="69"/>
                    <a:pt x="226" y="66"/>
                    <a:pt x="220" y="72"/>
                  </a:cubicBezTo>
                  <a:cubicBezTo>
                    <a:pt x="211" y="81"/>
                    <a:pt x="203" y="95"/>
                    <a:pt x="185" y="95"/>
                  </a:cubicBezTo>
                  <a:cubicBezTo>
                    <a:pt x="167" y="95"/>
                    <a:pt x="158" y="106"/>
                    <a:pt x="142" y="106"/>
                  </a:cubicBezTo>
                  <a:cubicBezTo>
                    <a:pt x="128" y="106"/>
                    <a:pt x="124" y="92"/>
                    <a:pt x="112" y="92"/>
                  </a:cubicBezTo>
                  <a:cubicBezTo>
                    <a:pt x="101" y="92"/>
                    <a:pt x="93" y="98"/>
                    <a:pt x="85" y="98"/>
                  </a:cubicBezTo>
                  <a:cubicBezTo>
                    <a:pt x="64" y="98"/>
                    <a:pt x="64" y="98"/>
                    <a:pt x="37" y="98"/>
                  </a:cubicBezTo>
                  <a:cubicBezTo>
                    <a:pt x="23" y="98"/>
                    <a:pt x="16" y="107"/>
                    <a:pt x="11" y="114"/>
                  </a:cubicBezTo>
                  <a:cubicBezTo>
                    <a:pt x="8" y="114"/>
                    <a:pt x="10" y="113"/>
                    <a:pt x="8" y="113"/>
                  </a:cubicBezTo>
                  <a:cubicBezTo>
                    <a:pt x="8" y="113"/>
                    <a:pt x="0" y="125"/>
                    <a:pt x="10" y="131"/>
                  </a:cubicBezTo>
                  <a:cubicBezTo>
                    <a:pt x="21" y="136"/>
                    <a:pt x="16" y="131"/>
                    <a:pt x="23" y="136"/>
                  </a:cubicBezTo>
                  <a:cubicBezTo>
                    <a:pt x="30" y="141"/>
                    <a:pt x="37" y="138"/>
                    <a:pt x="29" y="146"/>
                  </a:cubicBezTo>
                  <a:cubicBezTo>
                    <a:pt x="22" y="156"/>
                    <a:pt x="33" y="165"/>
                    <a:pt x="44" y="154"/>
                  </a:cubicBezTo>
                  <a:cubicBezTo>
                    <a:pt x="54" y="143"/>
                    <a:pt x="59" y="144"/>
                    <a:pt x="62" y="152"/>
                  </a:cubicBezTo>
                  <a:cubicBezTo>
                    <a:pt x="67" y="161"/>
                    <a:pt x="71" y="165"/>
                    <a:pt x="76" y="159"/>
                  </a:cubicBezTo>
                  <a:cubicBezTo>
                    <a:pt x="81" y="154"/>
                    <a:pt x="85" y="156"/>
                    <a:pt x="90" y="167"/>
                  </a:cubicBezTo>
                  <a:cubicBezTo>
                    <a:pt x="96" y="177"/>
                    <a:pt x="98" y="183"/>
                    <a:pt x="96" y="188"/>
                  </a:cubicBezTo>
                  <a:cubicBezTo>
                    <a:pt x="93" y="192"/>
                    <a:pt x="98" y="193"/>
                    <a:pt x="104" y="198"/>
                  </a:cubicBezTo>
                  <a:cubicBezTo>
                    <a:pt x="110" y="203"/>
                    <a:pt x="114" y="207"/>
                    <a:pt x="107" y="209"/>
                  </a:cubicBezTo>
                  <a:cubicBezTo>
                    <a:pt x="99" y="211"/>
                    <a:pt x="99" y="215"/>
                    <a:pt x="107" y="221"/>
                  </a:cubicBezTo>
                  <a:cubicBezTo>
                    <a:pt x="113" y="227"/>
                    <a:pt x="113" y="231"/>
                    <a:pt x="119" y="235"/>
                  </a:cubicBezTo>
                  <a:cubicBezTo>
                    <a:pt x="125" y="238"/>
                    <a:pt x="129" y="247"/>
                    <a:pt x="129" y="247"/>
                  </a:cubicBezTo>
                  <a:cubicBezTo>
                    <a:pt x="145" y="235"/>
                    <a:pt x="161" y="229"/>
                    <a:pt x="168" y="227"/>
                  </a:cubicBezTo>
                  <a:cubicBezTo>
                    <a:pt x="217" y="225"/>
                    <a:pt x="219" y="215"/>
                    <a:pt x="226" y="216"/>
                  </a:cubicBezTo>
                  <a:cubicBezTo>
                    <a:pt x="280" y="222"/>
                    <a:pt x="344" y="322"/>
                    <a:pt x="376" y="336"/>
                  </a:cubicBezTo>
                  <a:cubicBezTo>
                    <a:pt x="396" y="344"/>
                    <a:pt x="408" y="318"/>
                    <a:pt x="430" y="318"/>
                  </a:cubicBezTo>
                  <a:cubicBezTo>
                    <a:pt x="451" y="318"/>
                    <a:pt x="466" y="320"/>
                    <a:pt x="475" y="320"/>
                  </a:cubicBezTo>
                  <a:cubicBezTo>
                    <a:pt x="475" y="320"/>
                    <a:pt x="475" y="320"/>
                    <a:pt x="475" y="320"/>
                  </a:cubicBezTo>
                  <a:cubicBezTo>
                    <a:pt x="479" y="309"/>
                    <a:pt x="479" y="309"/>
                    <a:pt x="479" y="309"/>
                  </a:cubicBezTo>
                  <a:cubicBezTo>
                    <a:pt x="482" y="291"/>
                    <a:pt x="482" y="291"/>
                    <a:pt x="482" y="291"/>
                  </a:cubicBezTo>
                  <a:cubicBezTo>
                    <a:pt x="487" y="285"/>
                    <a:pt x="487" y="285"/>
                    <a:pt x="487" y="285"/>
                  </a:cubicBezTo>
                  <a:cubicBezTo>
                    <a:pt x="487" y="285"/>
                    <a:pt x="487" y="285"/>
                    <a:pt x="487" y="285"/>
                  </a:cubicBezTo>
                  <a:cubicBezTo>
                    <a:pt x="486" y="285"/>
                    <a:pt x="489" y="282"/>
                    <a:pt x="488" y="282"/>
                  </a:cubicBezTo>
                  <a:cubicBezTo>
                    <a:pt x="488" y="282"/>
                    <a:pt x="488" y="282"/>
                    <a:pt x="488" y="282"/>
                  </a:cubicBezTo>
                  <a:close/>
                </a:path>
              </a:pathLst>
            </a:custGeom>
            <a:solidFill>
              <a:srgbClr val="E69AC0"/>
            </a:solidFill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84"/>
            <p:cNvSpPr>
              <a:spLocks/>
            </p:cNvSpPr>
            <p:nvPr/>
          </p:nvSpPr>
          <p:spPr bwMode="auto">
            <a:xfrm>
              <a:off x="7547581" y="1443288"/>
              <a:ext cx="1118042" cy="1630892"/>
            </a:xfrm>
            <a:custGeom>
              <a:avLst/>
              <a:gdLst>
                <a:gd name="T0" fmla="*/ 270 w 486"/>
                <a:gd name="T1" fmla="*/ 585 h 708"/>
                <a:gd name="T2" fmla="*/ 351 w 486"/>
                <a:gd name="T3" fmla="*/ 643 h 708"/>
                <a:gd name="T4" fmla="*/ 486 w 486"/>
                <a:gd name="T5" fmla="*/ 708 h 708"/>
                <a:gd name="T6" fmla="*/ 469 w 486"/>
                <a:gd name="T7" fmla="*/ 630 h 708"/>
                <a:gd name="T8" fmla="*/ 437 w 486"/>
                <a:gd name="T9" fmla="*/ 603 h 708"/>
                <a:gd name="T10" fmla="*/ 443 w 486"/>
                <a:gd name="T11" fmla="*/ 567 h 708"/>
                <a:gd name="T12" fmla="*/ 407 w 486"/>
                <a:gd name="T13" fmla="*/ 518 h 708"/>
                <a:gd name="T14" fmla="*/ 409 w 486"/>
                <a:gd name="T15" fmla="*/ 491 h 708"/>
                <a:gd name="T16" fmla="*/ 369 w 486"/>
                <a:gd name="T17" fmla="*/ 435 h 708"/>
                <a:gd name="T18" fmla="*/ 375 w 486"/>
                <a:gd name="T19" fmla="*/ 391 h 708"/>
                <a:gd name="T20" fmla="*/ 345 w 486"/>
                <a:gd name="T21" fmla="*/ 385 h 708"/>
                <a:gd name="T22" fmla="*/ 315 w 486"/>
                <a:gd name="T23" fmla="*/ 373 h 708"/>
                <a:gd name="T24" fmla="*/ 315 w 486"/>
                <a:gd name="T25" fmla="*/ 373 h 708"/>
                <a:gd name="T26" fmla="*/ 316 w 486"/>
                <a:gd name="T27" fmla="*/ 374 h 708"/>
                <a:gd name="T28" fmla="*/ 315 w 486"/>
                <a:gd name="T29" fmla="*/ 373 h 708"/>
                <a:gd name="T30" fmla="*/ 315 w 486"/>
                <a:gd name="T31" fmla="*/ 373 h 708"/>
                <a:gd name="T32" fmla="*/ 309 w 486"/>
                <a:gd name="T33" fmla="*/ 353 h 708"/>
                <a:gd name="T34" fmla="*/ 290 w 486"/>
                <a:gd name="T35" fmla="*/ 359 h 708"/>
                <a:gd name="T36" fmla="*/ 286 w 486"/>
                <a:gd name="T37" fmla="*/ 381 h 708"/>
                <a:gd name="T38" fmla="*/ 219 w 486"/>
                <a:gd name="T39" fmla="*/ 290 h 708"/>
                <a:gd name="T40" fmla="*/ 234 w 486"/>
                <a:gd name="T41" fmla="*/ 264 h 708"/>
                <a:gd name="T42" fmla="*/ 224 w 486"/>
                <a:gd name="T43" fmla="*/ 246 h 708"/>
                <a:gd name="T44" fmla="*/ 224 w 486"/>
                <a:gd name="T45" fmla="*/ 246 h 708"/>
                <a:gd name="T46" fmla="*/ 224 w 486"/>
                <a:gd name="T47" fmla="*/ 218 h 708"/>
                <a:gd name="T48" fmla="*/ 224 w 486"/>
                <a:gd name="T49" fmla="*/ 218 h 708"/>
                <a:gd name="T50" fmla="*/ 250 w 486"/>
                <a:gd name="T51" fmla="*/ 235 h 708"/>
                <a:gd name="T52" fmla="*/ 234 w 486"/>
                <a:gd name="T53" fmla="*/ 193 h 708"/>
                <a:gd name="T54" fmla="*/ 289 w 486"/>
                <a:gd name="T55" fmla="*/ 139 h 708"/>
                <a:gd name="T56" fmla="*/ 239 w 486"/>
                <a:gd name="T57" fmla="*/ 0 h 708"/>
                <a:gd name="T58" fmla="*/ 219 w 486"/>
                <a:gd name="T59" fmla="*/ 6 h 708"/>
                <a:gd name="T60" fmla="*/ 209 w 486"/>
                <a:gd name="T61" fmla="*/ 1 h 708"/>
                <a:gd name="T62" fmla="*/ 203 w 486"/>
                <a:gd name="T63" fmla="*/ 27 h 708"/>
                <a:gd name="T64" fmla="*/ 193 w 486"/>
                <a:gd name="T65" fmla="*/ 60 h 708"/>
                <a:gd name="T66" fmla="*/ 193 w 486"/>
                <a:gd name="T67" fmla="*/ 72 h 708"/>
                <a:gd name="T68" fmla="*/ 150 w 486"/>
                <a:gd name="T69" fmla="*/ 93 h 708"/>
                <a:gd name="T70" fmla="*/ 132 w 486"/>
                <a:gd name="T71" fmla="*/ 104 h 708"/>
                <a:gd name="T72" fmla="*/ 110 w 486"/>
                <a:gd name="T73" fmla="*/ 69 h 708"/>
                <a:gd name="T74" fmla="*/ 94 w 486"/>
                <a:gd name="T75" fmla="*/ 80 h 708"/>
                <a:gd name="T76" fmla="*/ 44 w 486"/>
                <a:gd name="T77" fmla="*/ 112 h 708"/>
                <a:gd name="T78" fmla="*/ 20 w 486"/>
                <a:gd name="T79" fmla="*/ 134 h 708"/>
                <a:gd name="T80" fmla="*/ 17 w 486"/>
                <a:gd name="T81" fmla="*/ 146 h 708"/>
                <a:gd name="T82" fmla="*/ 1 w 486"/>
                <a:gd name="T83" fmla="*/ 166 h 708"/>
                <a:gd name="T84" fmla="*/ 1 w 486"/>
                <a:gd name="T85" fmla="*/ 177 h 708"/>
                <a:gd name="T86" fmla="*/ 20 w 486"/>
                <a:gd name="T87" fmla="*/ 178 h 708"/>
                <a:gd name="T88" fmla="*/ 22 w 486"/>
                <a:gd name="T89" fmla="*/ 195 h 708"/>
                <a:gd name="T90" fmla="*/ 41 w 486"/>
                <a:gd name="T91" fmla="*/ 203 h 708"/>
                <a:gd name="T92" fmla="*/ 41 w 486"/>
                <a:gd name="T93" fmla="*/ 203 h 708"/>
                <a:gd name="T94" fmla="*/ 63 w 486"/>
                <a:gd name="T95" fmla="*/ 221 h 708"/>
                <a:gd name="T96" fmla="*/ 63 w 486"/>
                <a:gd name="T97" fmla="*/ 221 h 708"/>
                <a:gd name="T98" fmla="*/ 89 w 486"/>
                <a:gd name="T99" fmla="*/ 239 h 708"/>
                <a:gd name="T100" fmla="*/ 105 w 486"/>
                <a:gd name="T101" fmla="*/ 263 h 708"/>
                <a:gd name="T102" fmla="*/ 113 w 486"/>
                <a:gd name="T103" fmla="*/ 259 h 708"/>
                <a:gd name="T104" fmla="*/ 122 w 486"/>
                <a:gd name="T105" fmla="*/ 267 h 708"/>
                <a:gd name="T106" fmla="*/ 133 w 486"/>
                <a:gd name="T107" fmla="*/ 259 h 708"/>
                <a:gd name="T108" fmla="*/ 96 w 486"/>
                <a:gd name="T109" fmla="*/ 226 h 708"/>
                <a:gd name="T110" fmla="*/ 126 w 486"/>
                <a:gd name="T111" fmla="*/ 184 h 708"/>
                <a:gd name="T112" fmla="*/ 167 w 486"/>
                <a:gd name="T113" fmla="*/ 261 h 708"/>
                <a:gd name="T114" fmla="*/ 191 w 486"/>
                <a:gd name="T115" fmla="*/ 369 h 708"/>
                <a:gd name="T116" fmla="*/ 214 w 486"/>
                <a:gd name="T117" fmla="*/ 435 h 708"/>
                <a:gd name="T118" fmla="*/ 228 w 486"/>
                <a:gd name="T119" fmla="*/ 510 h 708"/>
                <a:gd name="T120" fmla="*/ 270 w 486"/>
                <a:gd name="T121" fmla="*/ 585 h 708"/>
                <a:gd name="T122" fmla="*/ 270 w 486"/>
                <a:gd name="T123" fmla="*/ 585 h 708"/>
                <a:gd name="T124" fmla="*/ 270 w 486"/>
                <a:gd name="T125" fmla="*/ 585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6" h="708">
                  <a:moveTo>
                    <a:pt x="270" y="585"/>
                  </a:moveTo>
                  <a:cubicBezTo>
                    <a:pt x="270" y="585"/>
                    <a:pt x="306" y="625"/>
                    <a:pt x="351" y="643"/>
                  </a:cubicBezTo>
                  <a:cubicBezTo>
                    <a:pt x="385" y="658"/>
                    <a:pt x="449" y="691"/>
                    <a:pt x="486" y="708"/>
                  </a:cubicBezTo>
                  <a:cubicBezTo>
                    <a:pt x="485" y="674"/>
                    <a:pt x="479" y="649"/>
                    <a:pt x="469" y="630"/>
                  </a:cubicBezTo>
                  <a:cubicBezTo>
                    <a:pt x="461" y="609"/>
                    <a:pt x="453" y="621"/>
                    <a:pt x="437" y="603"/>
                  </a:cubicBezTo>
                  <a:cubicBezTo>
                    <a:pt x="431" y="595"/>
                    <a:pt x="436" y="569"/>
                    <a:pt x="443" y="567"/>
                  </a:cubicBezTo>
                  <a:cubicBezTo>
                    <a:pt x="480" y="552"/>
                    <a:pt x="418" y="563"/>
                    <a:pt x="407" y="518"/>
                  </a:cubicBezTo>
                  <a:cubicBezTo>
                    <a:pt x="404" y="499"/>
                    <a:pt x="400" y="499"/>
                    <a:pt x="409" y="491"/>
                  </a:cubicBezTo>
                  <a:cubicBezTo>
                    <a:pt x="448" y="455"/>
                    <a:pt x="378" y="451"/>
                    <a:pt x="369" y="435"/>
                  </a:cubicBezTo>
                  <a:cubicBezTo>
                    <a:pt x="326" y="359"/>
                    <a:pt x="386" y="446"/>
                    <a:pt x="375" y="391"/>
                  </a:cubicBezTo>
                  <a:cubicBezTo>
                    <a:pt x="369" y="386"/>
                    <a:pt x="361" y="382"/>
                    <a:pt x="345" y="385"/>
                  </a:cubicBezTo>
                  <a:cubicBezTo>
                    <a:pt x="330" y="382"/>
                    <a:pt x="321" y="381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6" y="374"/>
                    <a:pt x="316" y="374"/>
                    <a:pt x="316" y="374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3" y="369"/>
                    <a:pt x="310" y="363"/>
                    <a:pt x="309" y="353"/>
                  </a:cubicBezTo>
                  <a:cubicBezTo>
                    <a:pt x="309" y="353"/>
                    <a:pt x="300" y="341"/>
                    <a:pt x="290" y="359"/>
                  </a:cubicBezTo>
                  <a:cubicBezTo>
                    <a:pt x="286" y="365"/>
                    <a:pt x="303" y="384"/>
                    <a:pt x="286" y="381"/>
                  </a:cubicBezTo>
                  <a:cubicBezTo>
                    <a:pt x="270" y="376"/>
                    <a:pt x="241" y="314"/>
                    <a:pt x="219" y="290"/>
                  </a:cubicBezTo>
                  <a:cubicBezTo>
                    <a:pt x="206" y="275"/>
                    <a:pt x="218" y="267"/>
                    <a:pt x="234" y="264"/>
                  </a:cubicBezTo>
                  <a:cubicBezTo>
                    <a:pt x="236" y="257"/>
                    <a:pt x="234" y="253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9" y="207"/>
                    <a:pt x="243" y="235"/>
                    <a:pt x="250" y="235"/>
                  </a:cubicBezTo>
                  <a:cubicBezTo>
                    <a:pt x="265" y="231"/>
                    <a:pt x="234" y="207"/>
                    <a:pt x="234" y="193"/>
                  </a:cubicBezTo>
                  <a:cubicBezTo>
                    <a:pt x="235" y="123"/>
                    <a:pt x="295" y="147"/>
                    <a:pt x="289" y="139"/>
                  </a:cubicBezTo>
                  <a:cubicBezTo>
                    <a:pt x="276" y="122"/>
                    <a:pt x="257" y="74"/>
                    <a:pt x="239" y="0"/>
                  </a:cubicBezTo>
                  <a:cubicBezTo>
                    <a:pt x="230" y="0"/>
                    <a:pt x="227" y="6"/>
                    <a:pt x="219" y="6"/>
                  </a:cubicBezTo>
                  <a:cubicBezTo>
                    <a:pt x="214" y="6"/>
                    <a:pt x="213" y="4"/>
                    <a:pt x="209" y="1"/>
                  </a:cubicBezTo>
                  <a:cubicBezTo>
                    <a:pt x="203" y="8"/>
                    <a:pt x="206" y="17"/>
                    <a:pt x="203" y="27"/>
                  </a:cubicBezTo>
                  <a:cubicBezTo>
                    <a:pt x="199" y="38"/>
                    <a:pt x="193" y="47"/>
                    <a:pt x="193" y="60"/>
                  </a:cubicBezTo>
                  <a:cubicBezTo>
                    <a:pt x="193" y="64"/>
                    <a:pt x="193" y="66"/>
                    <a:pt x="193" y="72"/>
                  </a:cubicBezTo>
                  <a:cubicBezTo>
                    <a:pt x="193" y="95"/>
                    <a:pt x="164" y="86"/>
                    <a:pt x="150" y="93"/>
                  </a:cubicBezTo>
                  <a:cubicBezTo>
                    <a:pt x="147" y="96"/>
                    <a:pt x="138" y="104"/>
                    <a:pt x="132" y="104"/>
                  </a:cubicBezTo>
                  <a:cubicBezTo>
                    <a:pt x="115" y="104"/>
                    <a:pt x="122" y="69"/>
                    <a:pt x="110" y="69"/>
                  </a:cubicBezTo>
                  <a:cubicBezTo>
                    <a:pt x="101" y="69"/>
                    <a:pt x="100" y="77"/>
                    <a:pt x="94" y="80"/>
                  </a:cubicBezTo>
                  <a:cubicBezTo>
                    <a:pt x="72" y="86"/>
                    <a:pt x="57" y="93"/>
                    <a:pt x="44" y="112"/>
                  </a:cubicBezTo>
                  <a:cubicBezTo>
                    <a:pt x="38" y="122"/>
                    <a:pt x="30" y="125"/>
                    <a:pt x="20" y="134"/>
                  </a:cubicBezTo>
                  <a:cubicBezTo>
                    <a:pt x="17" y="138"/>
                    <a:pt x="21" y="144"/>
                    <a:pt x="17" y="146"/>
                  </a:cubicBezTo>
                  <a:cubicBezTo>
                    <a:pt x="8" y="154"/>
                    <a:pt x="1" y="147"/>
                    <a:pt x="1" y="166"/>
                  </a:cubicBezTo>
                  <a:cubicBezTo>
                    <a:pt x="1" y="170"/>
                    <a:pt x="0" y="175"/>
                    <a:pt x="1" y="177"/>
                  </a:cubicBezTo>
                  <a:cubicBezTo>
                    <a:pt x="5" y="178"/>
                    <a:pt x="15" y="177"/>
                    <a:pt x="20" y="178"/>
                  </a:cubicBezTo>
                  <a:cubicBezTo>
                    <a:pt x="26" y="181"/>
                    <a:pt x="22" y="189"/>
                    <a:pt x="22" y="195"/>
                  </a:cubicBezTo>
                  <a:cubicBezTo>
                    <a:pt x="24" y="203"/>
                    <a:pt x="33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41"/>
                    <a:pt x="74" y="236"/>
                    <a:pt x="89" y="239"/>
                  </a:cubicBezTo>
                  <a:cubicBezTo>
                    <a:pt x="101" y="240"/>
                    <a:pt x="99" y="263"/>
                    <a:pt x="105" y="263"/>
                  </a:cubicBezTo>
                  <a:cubicBezTo>
                    <a:pt x="110" y="263"/>
                    <a:pt x="110" y="259"/>
                    <a:pt x="113" y="259"/>
                  </a:cubicBezTo>
                  <a:cubicBezTo>
                    <a:pt x="113" y="263"/>
                    <a:pt x="118" y="267"/>
                    <a:pt x="122" y="267"/>
                  </a:cubicBezTo>
                  <a:cubicBezTo>
                    <a:pt x="127" y="267"/>
                    <a:pt x="131" y="262"/>
                    <a:pt x="133" y="259"/>
                  </a:cubicBezTo>
                  <a:cubicBezTo>
                    <a:pt x="126" y="239"/>
                    <a:pt x="96" y="227"/>
                    <a:pt x="96" y="226"/>
                  </a:cubicBezTo>
                  <a:cubicBezTo>
                    <a:pt x="96" y="216"/>
                    <a:pt x="110" y="182"/>
                    <a:pt x="126" y="184"/>
                  </a:cubicBezTo>
                  <a:cubicBezTo>
                    <a:pt x="100" y="237"/>
                    <a:pt x="160" y="243"/>
                    <a:pt x="167" y="261"/>
                  </a:cubicBezTo>
                  <a:cubicBezTo>
                    <a:pt x="183" y="299"/>
                    <a:pt x="165" y="311"/>
                    <a:pt x="191" y="369"/>
                  </a:cubicBezTo>
                  <a:cubicBezTo>
                    <a:pt x="198" y="384"/>
                    <a:pt x="208" y="412"/>
                    <a:pt x="214" y="435"/>
                  </a:cubicBezTo>
                  <a:cubicBezTo>
                    <a:pt x="231" y="491"/>
                    <a:pt x="193" y="487"/>
                    <a:pt x="228" y="510"/>
                  </a:cubicBezTo>
                  <a:cubicBezTo>
                    <a:pt x="247" y="524"/>
                    <a:pt x="224" y="544"/>
                    <a:pt x="270" y="585"/>
                  </a:cubicBezTo>
                  <a:cubicBezTo>
                    <a:pt x="270" y="585"/>
                    <a:pt x="270" y="585"/>
                    <a:pt x="270" y="585"/>
                  </a:cubicBezTo>
                  <a:cubicBezTo>
                    <a:pt x="270" y="585"/>
                    <a:pt x="270" y="585"/>
                    <a:pt x="270" y="585"/>
                  </a:cubicBezTo>
                  <a:close/>
                </a:path>
              </a:pathLst>
            </a:custGeom>
            <a:solidFill>
              <a:srgbClr val="E6338D"/>
            </a:solidFill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89"/>
            <p:cNvSpPr>
              <a:spLocks/>
            </p:cNvSpPr>
            <p:nvPr/>
          </p:nvSpPr>
          <p:spPr bwMode="auto">
            <a:xfrm>
              <a:off x="5236204" y="1579669"/>
              <a:ext cx="2055662" cy="2550044"/>
            </a:xfrm>
            <a:custGeom>
              <a:avLst/>
              <a:gdLst>
                <a:gd name="T0" fmla="*/ 853 w 893"/>
                <a:gd name="T1" fmla="*/ 507 h 1108"/>
                <a:gd name="T2" fmla="*/ 828 w 893"/>
                <a:gd name="T3" fmla="*/ 414 h 1108"/>
                <a:gd name="T4" fmla="*/ 844 w 893"/>
                <a:gd name="T5" fmla="*/ 370 h 1108"/>
                <a:gd name="T6" fmla="*/ 886 w 893"/>
                <a:gd name="T7" fmla="*/ 323 h 1108"/>
                <a:gd name="T8" fmla="*/ 861 w 893"/>
                <a:gd name="T9" fmla="*/ 268 h 1108"/>
                <a:gd name="T10" fmla="*/ 844 w 893"/>
                <a:gd name="T11" fmla="*/ 230 h 1108"/>
                <a:gd name="T12" fmla="*/ 886 w 893"/>
                <a:gd name="T13" fmla="*/ 194 h 1108"/>
                <a:gd name="T14" fmla="*/ 885 w 893"/>
                <a:gd name="T15" fmla="*/ 155 h 1108"/>
                <a:gd name="T16" fmla="*/ 825 w 893"/>
                <a:gd name="T17" fmla="*/ 127 h 1108"/>
                <a:gd name="T18" fmla="*/ 829 w 893"/>
                <a:gd name="T19" fmla="*/ 65 h 1108"/>
                <a:gd name="T20" fmla="*/ 795 w 893"/>
                <a:gd name="T21" fmla="*/ 2 h 1108"/>
                <a:gd name="T22" fmla="*/ 756 w 893"/>
                <a:gd name="T23" fmla="*/ 29 h 1108"/>
                <a:gd name="T24" fmla="*/ 608 w 893"/>
                <a:gd name="T25" fmla="*/ 104 h 1108"/>
                <a:gd name="T26" fmla="*/ 522 w 893"/>
                <a:gd name="T27" fmla="*/ 168 h 1108"/>
                <a:gd name="T28" fmla="*/ 505 w 893"/>
                <a:gd name="T29" fmla="*/ 129 h 1108"/>
                <a:gd name="T30" fmla="*/ 451 w 893"/>
                <a:gd name="T31" fmla="*/ 230 h 1108"/>
                <a:gd name="T32" fmla="*/ 392 w 893"/>
                <a:gd name="T33" fmla="*/ 299 h 1108"/>
                <a:gd name="T34" fmla="*/ 312 w 893"/>
                <a:gd name="T35" fmla="*/ 309 h 1108"/>
                <a:gd name="T36" fmla="*/ 189 w 893"/>
                <a:gd name="T37" fmla="*/ 287 h 1108"/>
                <a:gd name="T38" fmla="*/ 122 w 893"/>
                <a:gd name="T39" fmla="*/ 327 h 1108"/>
                <a:gd name="T40" fmla="*/ 83 w 893"/>
                <a:gd name="T41" fmla="*/ 336 h 1108"/>
                <a:gd name="T42" fmla="*/ 18 w 893"/>
                <a:gd name="T43" fmla="*/ 366 h 1108"/>
                <a:gd name="T44" fmla="*/ 57 w 893"/>
                <a:gd name="T45" fmla="*/ 438 h 1108"/>
                <a:gd name="T46" fmla="*/ 59 w 893"/>
                <a:gd name="T47" fmla="*/ 504 h 1108"/>
                <a:gd name="T48" fmla="*/ 42 w 893"/>
                <a:gd name="T49" fmla="*/ 549 h 1108"/>
                <a:gd name="T50" fmla="*/ 0 w 893"/>
                <a:gd name="T51" fmla="*/ 600 h 1108"/>
                <a:gd name="T52" fmla="*/ 37 w 893"/>
                <a:gd name="T53" fmla="*/ 743 h 1108"/>
                <a:gd name="T54" fmla="*/ 48 w 893"/>
                <a:gd name="T55" fmla="*/ 828 h 1108"/>
                <a:gd name="T56" fmla="*/ 85 w 893"/>
                <a:gd name="T57" fmla="*/ 861 h 1108"/>
                <a:gd name="T58" fmla="*/ 142 w 893"/>
                <a:gd name="T59" fmla="*/ 905 h 1108"/>
                <a:gd name="T60" fmla="*/ 169 w 893"/>
                <a:gd name="T61" fmla="*/ 963 h 1108"/>
                <a:gd name="T62" fmla="*/ 193 w 893"/>
                <a:gd name="T63" fmla="*/ 1084 h 1108"/>
                <a:gd name="T64" fmla="*/ 282 w 893"/>
                <a:gd name="T65" fmla="*/ 1081 h 1108"/>
                <a:gd name="T66" fmla="*/ 385 w 893"/>
                <a:gd name="T67" fmla="*/ 1017 h 1108"/>
                <a:gd name="T68" fmla="*/ 409 w 893"/>
                <a:gd name="T69" fmla="*/ 1006 h 1108"/>
                <a:gd name="T70" fmla="*/ 446 w 893"/>
                <a:gd name="T71" fmla="*/ 1053 h 1108"/>
                <a:gd name="T72" fmla="*/ 574 w 893"/>
                <a:gd name="T73" fmla="*/ 1092 h 1108"/>
                <a:gd name="T74" fmla="*/ 674 w 893"/>
                <a:gd name="T75" fmla="*/ 1089 h 1108"/>
                <a:gd name="T76" fmla="*/ 784 w 893"/>
                <a:gd name="T77" fmla="*/ 1015 h 1108"/>
                <a:gd name="T78" fmla="*/ 757 w 893"/>
                <a:gd name="T79" fmla="*/ 932 h 1108"/>
                <a:gd name="T80" fmla="*/ 757 w 893"/>
                <a:gd name="T81" fmla="*/ 914 h 1108"/>
                <a:gd name="T82" fmla="*/ 737 w 893"/>
                <a:gd name="T83" fmla="*/ 852 h 1108"/>
                <a:gd name="T84" fmla="*/ 811 w 893"/>
                <a:gd name="T85" fmla="*/ 748 h 1108"/>
                <a:gd name="T86" fmla="*/ 780 w 893"/>
                <a:gd name="T87" fmla="*/ 667 h 1108"/>
                <a:gd name="T88" fmla="*/ 791 w 893"/>
                <a:gd name="T89" fmla="*/ 581 h 1108"/>
                <a:gd name="T90" fmla="*/ 854 w 893"/>
                <a:gd name="T91" fmla="*/ 556 h 1108"/>
                <a:gd name="T92" fmla="*/ 869 w 893"/>
                <a:gd name="T93" fmla="*/ 53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3" h="1108">
                  <a:moveTo>
                    <a:pt x="860" y="534"/>
                  </a:moveTo>
                  <a:cubicBezTo>
                    <a:pt x="860" y="524"/>
                    <a:pt x="853" y="521"/>
                    <a:pt x="853" y="515"/>
                  </a:cubicBezTo>
                  <a:cubicBezTo>
                    <a:pt x="853" y="515"/>
                    <a:pt x="853" y="510"/>
                    <a:pt x="853" y="507"/>
                  </a:cubicBezTo>
                  <a:cubicBezTo>
                    <a:pt x="853" y="497"/>
                    <a:pt x="838" y="498"/>
                    <a:pt x="834" y="491"/>
                  </a:cubicBezTo>
                  <a:cubicBezTo>
                    <a:pt x="826" y="475"/>
                    <a:pt x="812" y="469"/>
                    <a:pt x="812" y="443"/>
                  </a:cubicBezTo>
                  <a:cubicBezTo>
                    <a:pt x="812" y="432"/>
                    <a:pt x="820" y="418"/>
                    <a:pt x="828" y="414"/>
                  </a:cubicBezTo>
                  <a:cubicBezTo>
                    <a:pt x="836" y="412"/>
                    <a:pt x="838" y="416"/>
                    <a:pt x="838" y="407"/>
                  </a:cubicBezTo>
                  <a:cubicBezTo>
                    <a:pt x="838" y="397"/>
                    <a:pt x="826" y="397"/>
                    <a:pt x="826" y="391"/>
                  </a:cubicBezTo>
                  <a:cubicBezTo>
                    <a:pt x="826" y="381"/>
                    <a:pt x="841" y="380"/>
                    <a:pt x="844" y="370"/>
                  </a:cubicBezTo>
                  <a:cubicBezTo>
                    <a:pt x="845" y="368"/>
                    <a:pt x="845" y="359"/>
                    <a:pt x="849" y="359"/>
                  </a:cubicBezTo>
                  <a:cubicBezTo>
                    <a:pt x="855" y="359"/>
                    <a:pt x="855" y="363"/>
                    <a:pt x="863" y="363"/>
                  </a:cubicBezTo>
                  <a:cubicBezTo>
                    <a:pt x="881" y="363"/>
                    <a:pt x="870" y="331"/>
                    <a:pt x="886" y="323"/>
                  </a:cubicBezTo>
                  <a:cubicBezTo>
                    <a:pt x="886" y="320"/>
                    <a:pt x="882" y="317"/>
                    <a:pt x="882" y="315"/>
                  </a:cubicBezTo>
                  <a:cubicBezTo>
                    <a:pt x="882" y="303"/>
                    <a:pt x="866" y="301"/>
                    <a:pt x="864" y="294"/>
                  </a:cubicBezTo>
                  <a:cubicBezTo>
                    <a:pt x="864" y="288"/>
                    <a:pt x="865" y="274"/>
                    <a:pt x="861" y="268"/>
                  </a:cubicBezTo>
                  <a:cubicBezTo>
                    <a:pt x="858" y="262"/>
                    <a:pt x="847" y="266"/>
                    <a:pt x="847" y="255"/>
                  </a:cubicBezTo>
                  <a:cubicBezTo>
                    <a:pt x="847" y="251"/>
                    <a:pt x="853" y="245"/>
                    <a:pt x="855" y="243"/>
                  </a:cubicBezTo>
                  <a:cubicBezTo>
                    <a:pt x="854" y="236"/>
                    <a:pt x="844" y="239"/>
                    <a:pt x="844" y="230"/>
                  </a:cubicBezTo>
                  <a:cubicBezTo>
                    <a:pt x="844" y="216"/>
                    <a:pt x="863" y="216"/>
                    <a:pt x="869" y="205"/>
                  </a:cubicBezTo>
                  <a:cubicBezTo>
                    <a:pt x="873" y="200"/>
                    <a:pt x="869" y="194"/>
                    <a:pt x="875" y="194"/>
                  </a:cubicBezTo>
                  <a:cubicBezTo>
                    <a:pt x="880" y="194"/>
                    <a:pt x="884" y="195"/>
                    <a:pt x="886" y="194"/>
                  </a:cubicBezTo>
                  <a:cubicBezTo>
                    <a:pt x="886" y="189"/>
                    <a:pt x="886" y="187"/>
                    <a:pt x="886" y="181"/>
                  </a:cubicBezTo>
                  <a:cubicBezTo>
                    <a:pt x="886" y="175"/>
                    <a:pt x="893" y="172"/>
                    <a:pt x="893" y="166"/>
                  </a:cubicBezTo>
                  <a:cubicBezTo>
                    <a:pt x="893" y="162"/>
                    <a:pt x="886" y="157"/>
                    <a:pt x="885" y="155"/>
                  </a:cubicBezTo>
                  <a:cubicBezTo>
                    <a:pt x="871" y="154"/>
                    <a:pt x="880" y="133"/>
                    <a:pt x="860" y="133"/>
                  </a:cubicBezTo>
                  <a:cubicBezTo>
                    <a:pt x="854" y="133"/>
                    <a:pt x="849" y="136"/>
                    <a:pt x="843" y="136"/>
                  </a:cubicBezTo>
                  <a:cubicBezTo>
                    <a:pt x="833" y="136"/>
                    <a:pt x="825" y="130"/>
                    <a:pt x="825" y="127"/>
                  </a:cubicBezTo>
                  <a:cubicBezTo>
                    <a:pt x="825" y="123"/>
                    <a:pt x="826" y="119"/>
                    <a:pt x="823" y="114"/>
                  </a:cubicBezTo>
                  <a:cubicBezTo>
                    <a:pt x="815" y="116"/>
                    <a:pt x="810" y="114"/>
                    <a:pt x="810" y="104"/>
                  </a:cubicBezTo>
                  <a:cubicBezTo>
                    <a:pt x="810" y="87"/>
                    <a:pt x="825" y="80"/>
                    <a:pt x="829" y="65"/>
                  </a:cubicBezTo>
                  <a:cubicBezTo>
                    <a:pt x="831" y="60"/>
                    <a:pt x="827" y="57"/>
                    <a:pt x="829" y="52"/>
                  </a:cubicBezTo>
                  <a:cubicBezTo>
                    <a:pt x="831" y="45"/>
                    <a:pt x="838" y="45"/>
                    <a:pt x="838" y="33"/>
                  </a:cubicBezTo>
                  <a:cubicBezTo>
                    <a:pt x="838" y="18"/>
                    <a:pt x="809" y="2"/>
                    <a:pt x="795" y="2"/>
                  </a:cubicBezTo>
                  <a:cubicBezTo>
                    <a:pt x="793" y="2"/>
                    <a:pt x="791" y="0"/>
                    <a:pt x="785" y="1"/>
                  </a:cubicBezTo>
                  <a:cubicBezTo>
                    <a:pt x="789" y="16"/>
                    <a:pt x="802" y="32"/>
                    <a:pt x="810" y="38"/>
                  </a:cubicBezTo>
                  <a:cubicBezTo>
                    <a:pt x="828" y="71"/>
                    <a:pt x="773" y="9"/>
                    <a:pt x="756" y="29"/>
                  </a:cubicBezTo>
                  <a:cubicBezTo>
                    <a:pt x="742" y="44"/>
                    <a:pt x="753" y="18"/>
                    <a:pt x="714" y="11"/>
                  </a:cubicBezTo>
                  <a:cubicBezTo>
                    <a:pt x="677" y="5"/>
                    <a:pt x="652" y="48"/>
                    <a:pt x="652" y="65"/>
                  </a:cubicBezTo>
                  <a:cubicBezTo>
                    <a:pt x="652" y="75"/>
                    <a:pt x="647" y="124"/>
                    <a:pt x="608" y="104"/>
                  </a:cubicBezTo>
                  <a:cubicBezTo>
                    <a:pt x="577" y="111"/>
                    <a:pt x="566" y="129"/>
                    <a:pt x="566" y="119"/>
                  </a:cubicBezTo>
                  <a:cubicBezTo>
                    <a:pt x="566" y="109"/>
                    <a:pt x="579" y="86"/>
                    <a:pt x="537" y="104"/>
                  </a:cubicBezTo>
                  <a:cubicBezTo>
                    <a:pt x="502" y="116"/>
                    <a:pt x="539" y="162"/>
                    <a:pt x="522" y="168"/>
                  </a:cubicBezTo>
                  <a:cubicBezTo>
                    <a:pt x="519" y="173"/>
                    <a:pt x="518" y="134"/>
                    <a:pt x="512" y="140"/>
                  </a:cubicBezTo>
                  <a:cubicBezTo>
                    <a:pt x="507" y="145"/>
                    <a:pt x="501" y="149"/>
                    <a:pt x="495" y="154"/>
                  </a:cubicBezTo>
                  <a:cubicBezTo>
                    <a:pt x="485" y="148"/>
                    <a:pt x="511" y="140"/>
                    <a:pt x="505" y="129"/>
                  </a:cubicBezTo>
                  <a:cubicBezTo>
                    <a:pt x="481" y="134"/>
                    <a:pt x="456" y="171"/>
                    <a:pt x="427" y="166"/>
                  </a:cubicBezTo>
                  <a:cubicBezTo>
                    <a:pt x="456" y="189"/>
                    <a:pt x="426" y="183"/>
                    <a:pt x="424" y="216"/>
                  </a:cubicBezTo>
                  <a:cubicBezTo>
                    <a:pt x="447" y="218"/>
                    <a:pt x="438" y="184"/>
                    <a:pt x="451" y="230"/>
                  </a:cubicBezTo>
                  <a:cubicBezTo>
                    <a:pt x="480" y="240"/>
                    <a:pt x="465" y="252"/>
                    <a:pt x="442" y="245"/>
                  </a:cubicBezTo>
                  <a:cubicBezTo>
                    <a:pt x="424" y="261"/>
                    <a:pt x="473" y="283"/>
                    <a:pt x="433" y="272"/>
                  </a:cubicBezTo>
                  <a:cubicBezTo>
                    <a:pt x="398" y="272"/>
                    <a:pt x="412" y="266"/>
                    <a:pt x="392" y="299"/>
                  </a:cubicBezTo>
                  <a:cubicBezTo>
                    <a:pt x="372" y="316"/>
                    <a:pt x="360" y="284"/>
                    <a:pt x="360" y="301"/>
                  </a:cubicBezTo>
                  <a:cubicBezTo>
                    <a:pt x="360" y="316"/>
                    <a:pt x="390" y="366"/>
                    <a:pt x="353" y="357"/>
                  </a:cubicBezTo>
                  <a:cubicBezTo>
                    <a:pt x="329" y="350"/>
                    <a:pt x="312" y="338"/>
                    <a:pt x="312" y="309"/>
                  </a:cubicBezTo>
                  <a:cubicBezTo>
                    <a:pt x="309" y="299"/>
                    <a:pt x="287" y="307"/>
                    <a:pt x="289" y="290"/>
                  </a:cubicBezTo>
                  <a:cubicBezTo>
                    <a:pt x="278" y="279"/>
                    <a:pt x="292" y="263"/>
                    <a:pt x="243" y="268"/>
                  </a:cubicBezTo>
                  <a:cubicBezTo>
                    <a:pt x="240" y="295"/>
                    <a:pt x="200" y="269"/>
                    <a:pt x="189" y="287"/>
                  </a:cubicBezTo>
                  <a:cubicBezTo>
                    <a:pt x="180" y="291"/>
                    <a:pt x="198" y="310"/>
                    <a:pt x="201" y="316"/>
                  </a:cubicBezTo>
                  <a:cubicBezTo>
                    <a:pt x="212" y="341"/>
                    <a:pt x="176" y="337"/>
                    <a:pt x="155" y="346"/>
                  </a:cubicBezTo>
                  <a:cubicBezTo>
                    <a:pt x="118" y="362"/>
                    <a:pt x="133" y="320"/>
                    <a:pt x="122" y="327"/>
                  </a:cubicBezTo>
                  <a:cubicBezTo>
                    <a:pt x="122" y="327"/>
                    <a:pt x="122" y="327"/>
                    <a:pt x="122" y="327"/>
                  </a:cubicBezTo>
                  <a:cubicBezTo>
                    <a:pt x="83" y="336"/>
                    <a:pt x="83" y="336"/>
                    <a:pt x="83" y="336"/>
                  </a:cubicBezTo>
                  <a:cubicBezTo>
                    <a:pt x="83" y="336"/>
                    <a:pt x="83" y="336"/>
                    <a:pt x="83" y="336"/>
                  </a:cubicBezTo>
                  <a:cubicBezTo>
                    <a:pt x="75" y="342"/>
                    <a:pt x="57" y="357"/>
                    <a:pt x="52" y="348"/>
                  </a:cubicBezTo>
                  <a:cubicBezTo>
                    <a:pt x="43" y="332"/>
                    <a:pt x="46" y="358"/>
                    <a:pt x="20" y="352"/>
                  </a:cubicBezTo>
                  <a:cubicBezTo>
                    <a:pt x="20" y="362"/>
                    <a:pt x="18" y="363"/>
                    <a:pt x="18" y="366"/>
                  </a:cubicBezTo>
                  <a:cubicBezTo>
                    <a:pt x="18" y="371"/>
                    <a:pt x="14" y="375"/>
                    <a:pt x="11" y="384"/>
                  </a:cubicBezTo>
                  <a:cubicBezTo>
                    <a:pt x="26" y="389"/>
                    <a:pt x="20" y="396"/>
                    <a:pt x="27" y="408"/>
                  </a:cubicBezTo>
                  <a:cubicBezTo>
                    <a:pt x="35" y="423"/>
                    <a:pt x="47" y="426"/>
                    <a:pt x="57" y="438"/>
                  </a:cubicBezTo>
                  <a:cubicBezTo>
                    <a:pt x="64" y="446"/>
                    <a:pt x="59" y="459"/>
                    <a:pt x="66" y="469"/>
                  </a:cubicBezTo>
                  <a:cubicBezTo>
                    <a:pt x="69" y="474"/>
                    <a:pt x="80" y="475"/>
                    <a:pt x="80" y="485"/>
                  </a:cubicBezTo>
                  <a:cubicBezTo>
                    <a:pt x="80" y="497"/>
                    <a:pt x="64" y="499"/>
                    <a:pt x="59" y="504"/>
                  </a:cubicBezTo>
                  <a:cubicBezTo>
                    <a:pt x="59" y="504"/>
                    <a:pt x="59" y="504"/>
                    <a:pt x="59" y="504"/>
                  </a:cubicBezTo>
                  <a:cubicBezTo>
                    <a:pt x="42" y="549"/>
                    <a:pt x="42" y="549"/>
                    <a:pt x="42" y="549"/>
                  </a:cubicBezTo>
                  <a:cubicBezTo>
                    <a:pt x="42" y="549"/>
                    <a:pt x="42" y="549"/>
                    <a:pt x="42" y="549"/>
                  </a:cubicBezTo>
                  <a:cubicBezTo>
                    <a:pt x="42" y="555"/>
                    <a:pt x="48" y="558"/>
                    <a:pt x="48" y="565"/>
                  </a:cubicBezTo>
                  <a:cubicBezTo>
                    <a:pt x="48" y="577"/>
                    <a:pt x="37" y="569"/>
                    <a:pt x="29" y="573"/>
                  </a:cubicBezTo>
                  <a:cubicBezTo>
                    <a:pt x="21" y="576"/>
                    <a:pt x="11" y="595"/>
                    <a:pt x="0" y="600"/>
                  </a:cubicBezTo>
                  <a:cubicBezTo>
                    <a:pt x="20" y="632"/>
                    <a:pt x="36" y="669"/>
                    <a:pt x="36" y="711"/>
                  </a:cubicBezTo>
                  <a:cubicBezTo>
                    <a:pt x="36" y="723"/>
                    <a:pt x="20" y="722"/>
                    <a:pt x="18" y="734"/>
                  </a:cubicBezTo>
                  <a:cubicBezTo>
                    <a:pt x="25" y="736"/>
                    <a:pt x="36" y="737"/>
                    <a:pt x="37" y="743"/>
                  </a:cubicBezTo>
                  <a:cubicBezTo>
                    <a:pt x="40" y="750"/>
                    <a:pt x="34" y="756"/>
                    <a:pt x="36" y="765"/>
                  </a:cubicBezTo>
                  <a:cubicBezTo>
                    <a:pt x="38" y="781"/>
                    <a:pt x="59" y="790"/>
                    <a:pt x="59" y="806"/>
                  </a:cubicBezTo>
                  <a:cubicBezTo>
                    <a:pt x="59" y="812"/>
                    <a:pt x="48" y="817"/>
                    <a:pt x="48" y="828"/>
                  </a:cubicBezTo>
                  <a:cubicBezTo>
                    <a:pt x="48" y="841"/>
                    <a:pt x="48" y="835"/>
                    <a:pt x="48" y="856"/>
                  </a:cubicBezTo>
                  <a:cubicBezTo>
                    <a:pt x="56" y="859"/>
                    <a:pt x="63" y="856"/>
                    <a:pt x="70" y="856"/>
                  </a:cubicBezTo>
                  <a:cubicBezTo>
                    <a:pt x="75" y="856"/>
                    <a:pt x="78" y="859"/>
                    <a:pt x="85" y="861"/>
                  </a:cubicBezTo>
                  <a:cubicBezTo>
                    <a:pt x="98" y="865"/>
                    <a:pt x="117" y="856"/>
                    <a:pt x="117" y="870"/>
                  </a:cubicBezTo>
                  <a:cubicBezTo>
                    <a:pt x="117" y="877"/>
                    <a:pt x="112" y="878"/>
                    <a:pt x="111" y="884"/>
                  </a:cubicBezTo>
                  <a:cubicBezTo>
                    <a:pt x="128" y="887"/>
                    <a:pt x="137" y="892"/>
                    <a:pt x="142" y="905"/>
                  </a:cubicBezTo>
                  <a:cubicBezTo>
                    <a:pt x="148" y="915"/>
                    <a:pt x="144" y="924"/>
                    <a:pt x="150" y="935"/>
                  </a:cubicBezTo>
                  <a:cubicBezTo>
                    <a:pt x="154" y="941"/>
                    <a:pt x="169" y="938"/>
                    <a:pt x="169" y="950"/>
                  </a:cubicBezTo>
                  <a:cubicBezTo>
                    <a:pt x="169" y="959"/>
                    <a:pt x="169" y="961"/>
                    <a:pt x="169" y="963"/>
                  </a:cubicBezTo>
                  <a:cubicBezTo>
                    <a:pt x="169" y="980"/>
                    <a:pt x="181" y="990"/>
                    <a:pt x="200" y="999"/>
                  </a:cubicBezTo>
                  <a:cubicBezTo>
                    <a:pt x="198" y="1009"/>
                    <a:pt x="193" y="1015"/>
                    <a:pt x="193" y="1026"/>
                  </a:cubicBezTo>
                  <a:cubicBezTo>
                    <a:pt x="193" y="1050"/>
                    <a:pt x="193" y="1060"/>
                    <a:pt x="193" y="1084"/>
                  </a:cubicBezTo>
                  <a:cubicBezTo>
                    <a:pt x="193" y="1092"/>
                    <a:pt x="193" y="1103"/>
                    <a:pt x="208" y="1103"/>
                  </a:cubicBezTo>
                  <a:cubicBezTo>
                    <a:pt x="234" y="1103"/>
                    <a:pt x="241" y="1068"/>
                    <a:pt x="262" y="1068"/>
                  </a:cubicBezTo>
                  <a:cubicBezTo>
                    <a:pt x="269" y="1068"/>
                    <a:pt x="271" y="1081"/>
                    <a:pt x="282" y="1081"/>
                  </a:cubicBezTo>
                  <a:cubicBezTo>
                    <a:pt x="285" y="1064"/>
                    <a:pt x="301" y="1055"/>
                    <a:pt x="305" y="1037"/>
                  </a:cubicBezTo>
                  <a:cubicBezTo>
                    <a:pt x="314" y="1004"/>
                    <a:pt x="303" y="984"/>
                    <a:pt x="342" y="984"/>
                  </a:cubicBezTo>
                  <a:cubicBezTo>
                    <a:pt x="369" y="984"/>
                    <a:pt x="362" y="1017"/>
                    <a:pt x="385" y="1017"/>
                  </a:cubicBezTo>
                  <a:cubicBezTo>
                    <a:pt x="394" y="1017"/>
                    <a:pt x="395" y="1014"/>
                    <a:pt x="396" y="1006"/>
                  </a:cubicBezTo>
                  <a:cubicBezTo>
                    <a:pt x="396" y="1006"/>
                    <a:pt x="396" y="1006"/>
                    <a:pt x="396" y="1006"/>
                  </a:cubicBezTo>
                  <a:cubicBezTo>
                    <a:pt x="409" y="1006"/>
                    <a:pt x="409" y="1006"/>
                    <a:pt x="409" y="1006"/>
                  </a:cubicBezTo>
                  <a:cubicBezTo>
                    <a:pt x="409" y="1006"/>
                    <a:pt x="409" y="1006"/>
                    <a:pt x="409" y="1006"/>
                  </a:cubicBezTo>
                  <a:cubicBezTo>
                    <a:pt x="417" y="1012"/>
                    <a:pt x="416" y="1020"/>
                    <a:pt x="420" y="1031"/>
                  </a:cubicBezTo>
                  <a:cubicBezTo>
                    <a:pt x="424" y="1039"/>
                    <a:pt x="440" y="1047"/>
                    <a:pt x="446" y="1053"/>
                  </a:cubicBezTo>
                  <a:cubicBezTo>
                    <a:pt x="465" y="1070"/>
                    <a:pt x="463" y="1108"/>
                    <a:pt x="500" y="1108"/>
                  </a:cubicBezTo>
                  <a:cubicBezTo>
                    <a:pt x="505" y="1101"/>
                    <a:pt x="512" y="1092"/>
                    <a:pt x="526" y="1092"/>
                  </a:cubicBezTo>
                  <a:cubicBezTo>
                    <a:pt x="553" y="1092"/>
                    <a:pt x="553" y="1092"/>
                    <a:pt x="574" y="1092"/>
                  </a:cubicBezTo>
                  <a:cubicBezTo>
                    <a:pt x="582" y="1092"/>
                    <a:pt x="590" y="1086"/>
                    <a:pt x="601" y="1086"/>
                  </a:cubicBezTo>
                  <a:cubicBezTo>
                    <a:pt x="613" y="1086"/>
                    <a:pt x="617" y="1100"/>
                    <a:pt x="631" y="1100"/>
                  </a:cubicBezTo>
                  <a:cubicBezTo>
                    <a:pt x="647" y="1100"/>
                    <a:pt x="656" y="1089"/>
                    <a:pt x="674" y="1089"/>
                  </a:cubicBezTo>
                  <a:cubicBezTo>
                    <a:pt x="692" y="1089"/>
                    <a:pt x="700" y="1075"/>
                    <a:pt x="709" y="1066"/>
                  </a:cubicBezTo>
                  <a:cubicBezTo>
                    <a:pt x="715" y="1060"/>
                    <a:pt x="730" y="1063"/>
                    <a:pt x="737" y="1057"/>
                  </a:cubicBezTo>
                  <a:cubicBezTo>
                    <a:pt x="758" y="1043"/>
                    <a:pt x="761" y="1023"/>
                    <a:pt x="784" y="1015"/>
                  </a:cubicBezTo>
                  <a:cubicBezTo>
                    <a:pt x="782" y="996"/>
                    <a:pt x="780" y="979"/>
                    <a:pt x="780" y="966"/>
                  </a:cubicBezTo>
                  <a:cubicBezTo>
                    <a:pt x="780" y="948"/>
                    <a:pt x="751" y="954"/>
                    <a:pt x="751" y="943"/>
                  </a:cubicBezTo>
                  <a:cubicBezTo>
                    <a:pt x="751" y="938"/>
                    <a:pt x="754" y="936"/>
                    <a:pt x="757" y="932"/>
                  </a:cubicBezTo>
                  <a:cubicBezTo>
                    <a:pt x="757" y="932"/>
                    <a:pt x="757" y="932"/>
                    <a:pt x="757" y="932"/>
                  </a:cubicBezTo>
                  <a:cubicBezTo>
                    <a:pt x="757" y="914"/>
                    <a:pt x="757" y="914"/>
                    <a:pt x="757" y="914"/>
                  </a:cubicBezTo>
                  <a:cubicBezTo>
                    <a:pt x="757" y="914"/>
                    <a:pt x="757" y="914"/>
                    <a:pt x="757" y="914"/>
                  </a:cubicBezTo>
                  <a:cubicBezTo>
                    <a:pt x="742" y="911"/>
                    <a:pt x="738" y="913"/>
                    <a:pt x="731" y="903"/>
                  </a:cubicBezTo>
                  <a:cubicBezTo>
                    <a:pt x="735" y="899"/>
                    <a:pt x="743" y="895"/>
                    <a:pt x="743" y="888"/>
                  </a:cubicBezTo>
                  <a:cubicBezTo>
                    <a:pt x="743" y="876"/>
                    <a:pt x="737" y="866"/>
                    <a:pt x="737" y="852"/>
                  </a:cubicBezTo>
                  <a:cubicBezTo>
                    <a:pt x="737" y="808"/>
                    <a:pt x="778" y="827"/>
                    <a:pt x="778" y="790"/>
                  </a:cubicBezTo>
                  <a:cubicBezTo>
                    <a:pt x="778" y="776"/>
                    <a:pt x="791" y="782"/>
                    <a:pt x="800" y="779"/>
                  </a:cubicBezTo>
                  <a:cubicBezTo>
                    <a:pt x="813" y="774"/>
                    <a:pt x="811" y="760"/>
                    <a:pt x="811" y="748"/>
                  </a:cubicBezTo>
                  <a:cubicBezTo>
                    <a:pt x="811" y="742"/>
                    <a:pt x="820" y="742"/>
                    <a:pt x="820" y="737"/>
                  </a:cubicBezTo>
                  <a:cubicBezTo>
                    <a:pt x="820" y="707"/>
                    <a:pt x="780" y="704"/>
                    <a:pt x="780" y="675"/>
                  </a:cubicBezTo>
                  <a:cubicBezTo>
                    <a:pt x="780" y="672"/>
                    <a:pt x="782" y="669"/>
                    <a:pt x="780" y="667"/>
                  </a:cubicBezTo>
                  <a:cubicBezTo>
                    <a:pt x="784" y="657"/>
                    <a:pt x="789" y="651"/>
                    <a:pt x="789" y="640"/>
                  </a:cubicBezTo>
                  <a:cubicBezTo>
                    <a:pt x="789" y="625"/>
                    <a:pt x="774" y="601"/>
                    <a:pt x="774" y="592"/>
                  </a:cubicBezTo>
                  <a:cubicBezTo>
                    <a:pt x="774" y="583"/>
                    <a:pt x="784" y="581"/>
                    <a:pt x="791" y="581"/>
                  </a:cubicBezTo>
                  <a:cubicBezTo>
                    <a:pt x="800" y="581"/>
                    <a:pt x="804" y="581"/>
                    <a:pt x="809" y="581"/>
                  </a:cubicBezTo>
                  <a:cubicBezTo>
                    <a:pt x="810" y="581"/>
                    <a:pt x="818" y="585"/>
                    <a:pt x="826" y="582"/>
                  </a:cubicBezTo>
                  <a:cubicBezTo>
                    <a:pt x="836" y="577"/>
                    <a:pt x="834" y="556"/>
                    <a:pt x="854" y="556"/>
                  </a:cubicBezTo>
                  <a:cubicBezTo>
                    <a:pt x="864" y="556"/>
                    <a:pt x="859" y="560"/>
                    <a:pt x="866" y="556"/>
                  </a:cubicBezTo>
                  <a:cubicBezTo>
                    <a:pt x="873" y="553"/>
                    <a:pt x="868" y="534"/>
                    <a:pt x="869" y="534"/>
                  </a:cubicBezTo>
                  <a:cubicBezTo>
                    <a:pt x="869" y="534"/>
                    <a:pt x="869" y="534"/>
                    <a:pt x="869" y="534"/>
                  </a:cubicBezTo>
                  <a:cubicBezTo>
                    <a:pt x="860" y="534"/>
                    <a:pt x="860" y="534"/>
                    <a:pt x="860" y="534"/>
                  </a:cubicBezTo>
                  <a:close/>
                </a:path>
              </a:pathLst>
            </a:custGeom>
            <a:solidFill>
              <a:srgbClr val="E6338D"/>
            </a:solidFill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06"/>
            <p:cNvSpPr>
              <a:spLocks/>
            </p:cNvSpPr>
            <p:nvPr/>
          </p:nvSpPr>
          <p:spPr bwMode="auto">
            <a:xfrm>
              <a:off x="7040413" y="534080"/>
              <a:ext cx="1086788" cy="1422058"/>
            </a:xfrm>
            <a:custGeom>
              <a:avLst/>
              <a:gdLst>
                <a:gd name="T0" fmla="*/ 221 w 472"/>
                <a:gd name="T1" fmla="*/ 561 h 618"/>
                <a:gd name="T2" fmla="*/ 240 w 472"/>
                <a:gd name="T3" fmla="*/ 529 h 618"/>
                <a:gd name="T4" fmla="*/ 312 w 472"/>
                <a:gd name="T5" fmla="*/ 475 h 618"/>
                <a:gd name="T6" fmla="*/ 352 w 472"/>
                <a:gd name="T7" fmla="*/ 499 h 618"/>
                <a:gd name="T8" fmla="*/ 413 w 472"/>
                <a:gd name="T9" fmla="*/ 467 h 618"/>
                <a:gd name="T10" fmla="*/ 423 w 472"/>
                <a:gd name="T11" fmla="*/ 422 h 618"/>
                <a:gd name="T12" fmla="*/ 439 w 472"/>
                <a:gd name="T13" fmla="*/ 401 h 618"/>
                <a:gd name="T14" fmla="*/ 444 w 472"/>
                <a:gd name="T15" fmla="*/ 328 h 618"/>
                <a:gd name="T16" fmla="*/ 438 w 472"/>
                <a:gd name="T17" fmla="*/ 264 h 618"/>
                <a:gd name="T18" fmla="*/ 331 w 472"/>
                <a:gd name="T19" fmla="*/ 287 h 618"/>
                <a:gd name="T20" fmla="*/ 294 w 472"/>
                <a:gd name="T21" fmla="*/ 192 h 618"/>
                <a:gd name="T22" fmla="*/ 358 w 472"/>
                <a:gd name="T23" fmla="*/ 134 h 618"/>
                <a:gd name="T24" fmla="*/ 421 w 472"/>
                <a:gd name="T25" fmla="*/ 66 h 618"/>
                <a:gd name="T26" fmla="*/ 342 w 472"/>
                <a:gd name="T27" fmla="*/ 0 h 618"/>
                <a:gd name="T28" fmla="*/ 316 w 472"/>
                <a:gd name="T29" fmla="*/ 76 h 618"/>
                <a:gd name="T30" fmla="*/ 242 w 472"/>
                <a:gd name="T31" fmla="*/ 92 h 618"/>
                <a:gd name="T32" fmla="*/ 76 w 472"/>
                <a:gd name="T33" fmla="*/ 261 h 618"/>
                <a:gd name="T34" fmla="*/ 87 w 472"/>
                <a:gd name="T35" fmla="*/ 321 h 618"/>
                <a:gd name="T36" fmla="*/ 81 w 472"/>
                <a:gd name="T37" fmla="*/ 351 h 618"/>
                <a:gd name="T38" fmla="*/ 39 w 472"/>
                <a:gd name="T39" fmla="*/ 394 h 618"/>
                <a:gd name="T40" fmla="*/ 1 w 472"/>
                <a:gd name="T41" fmla="*/ 455 h 618"/>
                <a:gd name="T42" fmla="*/ 1 w 472"/>
                <a:gd name="T43" fmla="*/ 455 h 618"/>
                <a:gd name="T44" fmla="*/ 11 w 472"/>
                <a:gd name="T45" fmla="*/ 456 h 618"/>
                <a:gd name="T46" fmla="*/ 45 w 472"/>
                <a:gd name="T47" fmla="*/ 506 h 618"/>
                <a:gd name="T48" fmla="*/ 26 w 472"/>
                <a:gd name="T49" fmla="*/ 558 h 618"/>
                <a:gd name="T50" fmla="*/ 41 w 472"/>
                <a:gd name="T51" fmla="*/ 581 h 618"/>
                <a:gd name="T52" fmla="*/ 76 w 472"/>
                <a:gd name="T53" fmla="*/ 587 h 618"/>
                <a:gd name="T54" fmla="*/ 112 w 472"/>
                <a:gd name="T55" fmla="*/ 603 h 618"/>
                <a:gd name="T56" fmla="*/ 156 w 472"/>
                <a:gd name="T57" fmla="*/ 606 h 618"/>
                <a:gd name="T58" fmla="*/ 187 w 472"/>
                <a:gd name="T59" fmla="*/ 595 h 618"/>
                <a:gd name="T60" fmla="*/ 221 w 472"/>
                <a:gd name="T61" fmla="*/ 572 h 618"/>
                <a:gd name="T62" fmla="*/ 223 w 472"/>
                <a:gd name="T63" fmla="*/ 57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2" h="618">
                  <a:moveTo>
                    <a:pt x="223" y="572"/>
                  </a:moveTo>
                  <a:cubicBezTo>
                    <a:pt x="221" y="568"/>
                    <a:pt x="221" y="565"/>
                    <a:pt x="221" y="561"/>
                  </a:cubicBezTo>
                  <a:cubicBezTo>
                    <a:pt x="221" y="542"/>
                    <a:pt x="228" y="549"/>
                    <a:pt x="237" y="541"/>
                  </a:cubicBezTo>
                  <a:cubicBezTo>
                    <a:pt x="241" y="539"/>
                    <a:pt x="237" y="533"/>
                    <a:pt x="240" y="529"/>
                  </a:cubicBezTo>
                  <a:cubicBezTo>
                    <a:pt x="250" y="520"/>
                    <a:pt x="258" y="517"/>
                    <a:pt x="264" y="507"/>
                  </a:cubicBezTo>
                  <a:cubicBezTo>
                    <a:pt x="277" y="488"/>
                    <a:pt x="290" y="481"/>
                    <a:pt x="312" y="475"/>
                  </a:cubicBezTo>
                  <a:cubicBezTo>
                    <a:pt x="319" y="474"/>
                    <a:pt x="321" y="464"/>
                    <a:pt x="330" y="464"/>
                  </a:cubicBezTo>
                  <a:cubicBezTo>
                    <a:pt x="342" y="464"/>
                    <a:pt x="335" y="499"/>
                    <a:pt x="352" y="499"/>
                  </a:cubicBezTo>
                  <a:cubicBezTo>
                    <a:pt x="358" y="499"/>
                    <a:pt x="367" y="491"/>
                    <a:pt x="370" y="488"/>
                  </a:cubicBezTo>
                  <a:cubicBezTo>
                    <a:pt x="384" y="481"/>
                    <a:pt x="413" y="490"/>
                    <a:pt x="413" y="467"/>
                  </a:cubicBezTo>
                  <a:cubicBezTo>
                    <a:pt x="413" y="461"/>
                    <a:pt x="413" y="459"/>
                    <a:pt x="413" y="455"/>
                  </a:cubicBezTo>
                  <a:cubicBezTo>
                    <a:pt x="413" y="442"/>
                    <a:pt x="419" y="433"/>
                    <a:pt x="423" y="422"/>
                  </a:cubicBezTo>
                  <a:cubicBezTo>
                    <a:pt x="426" y="412"/>
                    <a:pt x="423" y="403"/>
                    <a:pt x="429" y="396"/>
                  </a:cubicBezTo>
                  <a:cubicBezTo>
                    <a:pt x="433" y="399"/>
                    <a:pt x="434" y="401"/>
                    <a:pt x="439" y="401"/>
                  </a:cubicBezTo>
                  <a:cubicBezTo>
                    <a:pt x="447" y="401"/>
                    <a:pt x="449" y="395"/>
                    <a:pt x="458" y="395"/>
                  </a:cubicBezTo>
                  <a:cubicBezTo>
                    <a:pt x="453" y="375"/>
                    <a:pt x="449" y="352"/>
                    <a:pt x="444" y="328"/>
                  </a:cubicBezTo>
                  <a:cubicBezTo>
                    <a:pt x="440" y="317"/>
                    <a:pt x="472" y="305"/>
                    <a:pt x="472" y="287"/>
                  </a:cubicBezTo>
                  <a:cubicBezTo>
                    <a:pt x="472" y="276"/>
                    <a:pt x="463" y="261"/>
                    <a:pt x="438" y="264"/>
                  </a:cubicBezTo>
                  <a:cubicBezTo>
                    <a:pt x="399" y="272"/>
                    <a:pt x="371" y="252"/>
                    <a:pt x="353" y="296"/>
                  </a:cubicBezTo>
                  <a:cubicBezTo>
                    <a:pt x="338" y="314"/>
                    <a:pt x="317" y="296"/>
                    <a:pt x="331" y="287"/>
                  </a:cubicBezTo>
                  <a:cubicBezTo>
                    <a:pt x="344" y="274"/>
                    <a:pt x="363" y="273"/>
                    <a:pt x="359" y="247"/>
                  </a:cubicBezTo>
                  <a:cubicBezTo>
                    <a:pt x="352" y="183"/>
                    <a:pt x="306" y="216"/>
                    <a:pt x="294" y="192"/>
                  </a:cubicBezTo>
                  <a:cubicBezTo>
                    <a:pt x="292" y="162"/>
                    <a:pt x="352" y="200"/>
                    <a:pt x="339" y="155"/>
                  </a:cubicBezTo>
                  <a:cubicBezTo>
                    <a:pt x="336" y="128"/>
                    <a:pt x="349" y="133"/>
                    <a:pt x="358" y="134"/>
                  </a:cubicBezTo>
                  <a:cubicBezTo>
                    <a:pt x="397" y="140"/>
                    <a:pt x="380" y="111"/>
                    <a:pt x="396" y="108"/>
                  </a:cubicBezTo>
                  <a:cubicBezTo>
                    <a:pt x="421" y="105"/>
                    <a:pt x="429" y="73"/>
                    <a:pt x="421" y="66"/>
                  </a:cubicBezTo>
                  <a:cubicBezTo>
                    <a:pt x="384" y="86"/>
                    <a:pt x="394" y="39"/>
                    <a:pt x="359" y="59"/>
                  </a:cubicBezTo>
                  <a:cubicBezTo>
                    <a:pt x="341" y="69"/>
                    <a:pt x="391" y="26"/>
                    <a:pt x="342" y="0"/>
                  </a:cubicBezTo>
                  <a:cubicBezTo>
                    <a:pt x="311" y="18"/>
                    <a:pt x="282" y="25"/>
                    <a:pt x="280" y="73"/>
                  </a:cubicBezTo>
                  <a:cubicBezTo>
                    <a:pt x="280" y="73"/>
                    <a:pt x="301" y="66"/>
                    <a:pt x="316" y="76"/>
                  </a:cubicBezTo>
                  <a:cubicBezTo>
                    <a:pt x="315" y="93"/>
                    <a:pt x="316" y="97"/>
                    <a:pt x="298" y="97"/>
                  </a:cubicBezTo>
                  <a:cubicBezTo>
                    <a:pt x="287" y="97"/>
                    <a:pt x="276" y="79"/>
                    <a:pt x="242" y="92"/>
                  </a:cubicBezTo>
                  <a:cubicBezTo>
                    <a:pt x="200" y="138"/>
                    <a:pt x="141" y="154"/>
                    <a:pt x="106" y="204"/>
                  </a:cubicBezTo>
                  <a:cubicBezTo>
                    <a:pt x="96" y="219"/>
                    <a:pt x="87" y="244"/>
                    <a:pt x="76" y="261"/>
                  </a:cubicBezTo>
                  <a:cubicBezTo>
                    <a:pt x="59" y="288"/>
                    <a:pt x="43" y="306"/>
                    <a:pt x="49" y="311"/>
                  </a:cubicBezTo>
                  <a:cubicBezTo>
                    <a:pt x="69" y="326"/>
                    <a:pt x="69" y="319"/>
                    <a:pt x="87" y="321"/>
                  </a:cubicBezTo>
                  <a:cubicBezTo>
                    <a:pt x="103" y="312"/>
                    <a:pt x="106" y="340"/>
                    <a:pt x="106" y="340"/>
                  </a:cubicBezTo>
                  <a:cubicBezTo>
                    <a:pt x="98" y="346"/>
                    <a:pt x="108" y="360"/>
                    <a:pt x="81" y="351"/>
                  </a:cubicBezTo>
                  <a:cubicBezTo>
                    <a:pt x="71" y="367"/>
                    <a:pt x="58" y="363"/>
                    <a:pt x="44" y="354"/>
                  </a:cubicBezTo>
                  <a:cubicBezTo>
                    <a:pt x="33" y="348"/>
                    <a:pt x="45" y="374"/>
                    <a:pt x="39" y="394"/>
                  </a:cubicBezTo>
                  <a:cubicBezTo>
                    <a:pt x="33" y="415"/>
                    <a:pt x="0" y="419"/>
                    <a:pt x="0" y="449"/>
                  </a:cubicBezTo>
                  <a:cubicBezTo>
                    <a:pt x="0" y="450"/>
                    <a:pt x="0" y="453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7" y="454"/>
                    <a:pt x="9" y="456"/>
                    <a:pt x="11" y="456"/>
                  </a:cubicBezTo>
                  <a:cubicBezTo>
                    <a:pt x="25" y="456"/>
                    <a:pt x="54" y="472"/>
                    <a:pt x="54" y="487"/>
                  </a:cubicBezTo>
                  <a:cubicBezTo>
                    <a:pt x="54" y="499"/>
                    <a:pt x="47" y="499"/>
                    <a:pt x="45" y="506"/>
                  </a:cubicBezTo>
                  <a:cubicBezTo>
                    <a:pt x="43" y="511"/>
                    <a:pt x="47" y="514"/>
                    <a:pt x="45" y="519"/>
                  </a:cubicBezTo>
                  <a:cubicBezTo>
                    <a:pt x="41" y="534"/>
                    <a:pt x="26" y="541"/>
                    <a:pt x="26" y="558"/>
                  </a:cubicBezTo>
                  <a:cubicBezTo>
                    <a:pt x="26" y="568"/>
                    <a:pt x="31" y="570"/>
                    <a:pt x="39" y="568"/>
                  </a:cubicBezTo>
                  <a:cubicBezTo>
                    <a:pt x="42" y="573"/>
                    <a:pt x="41" y="577"/>
                    <a:pt x="41" y="581"/>
                  </a:cubicBezTo>
                  <a:cubicBezTo>
                    <a:pt x="41" y="584"/>
                    <a:pt x="49" y="590"/>
                    <a:pt x="59" y="590"/>
                  </a:cubicBezTo>
                  <a:cubicBezTo>
                    <a:pt x="65" y="590"/>
                    <a:pt x="70" y="587"/>
                    <a:pt x="76" y="587"/>
                  </a:cubicBezTo>
                  <a:cubicBezTo>
                    <a:pt x="96" y="587"/>
                    <a:pt x="87" y="608"/>
                    <a:pt x="101" y="609"/>
                  </a:cubicBezTo>
                  <a:cubicBezTo>
                    <a:pt x="107" y="608"/>
                    <a:pt x="107" y="605"/>
                    <a:pt x="112" y="603"/>
                  </a:cubicBezTo>
                  <a:cubicBezTo>
                    <a:pt x="118" y="608"/>
                    <a:pt x="122" y="618"/>
                    <a:pt x="133" y="618"/>
                  </a:cubicBezTo>
                  <a:cubicBezTo>
                    <a:pt x="146" y="618"/>
                    <a:pt x="148" y="610"/>
                    <a:pt x="156" y="606"/>
                  </a:cubicBezTo>
                  <a:cubicBezTo>
                    <a:pt x="161" y="605"/>
                    <a:pt x="165" y="608"/>
                    <a:pt x="171" y="606"/>
                  </a:cubicBezTo>
                  <a:cubicBezTo>
                    <a:pt x="176" y="606"/>
                    <a:pt x="184" y="597"/>
                    <a:pt x="187" y="595"/>
                  </a:cubicBezTo>
                  <a:cubicBezTo>
                    <a:pt x="199" y="587"/>
                    <a:pt x="208" y="593"/>
                    <a:pt x="219" y="583"/>
                  </a:cubicBezTo>
                  <a:cubicBezTo>
                    <a:pt x="223" y="581"/>
                    <a:pt x="221" y="578"/>
                    <a:pt x="221" y="572"/>
                  </a:cubicBezTo>
                  <a:cubicBezTo>
                    <a:pt x="221" y="572"/>
                    <a:pt x="221" y="572"/>
                    <a:pt x="221" y="572"/>
                  </a:cubicBezTo>
                  <a:cubicBezTo>
                    <a:pt x="223" y="572"/>
                    <a:pt x="223" y="572"/>
                    <a:pt x="223" y="572"/>
                  </a:cubicBezTo>
                  <a:close/>
                </a:path>
              </a:pathLst>
            </a:custGeom>
            <a:solidFill>
              <a:srgbClr val="E6338D"/>
            </a:solidFill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07"/>
            <p:cNvSpPr>
              <a:spLocks/>
            </p:cNvSpPr>
            <p:nvPr/>
          </p:nvSpPr>
          <p:spPr bwMode="auto">
            <a:xfrm>
              <a:off x="7547581" y="1443288"/>
              <a:ext cx="727367" cy="1346764"/>
            </a:xfrm>
            <a:custGeom>
              <a:avLst/>
              <a:gdLst>
                <a:gd name="T0" fmla="*/ 277 w 316"/>
                <a:gd name="T1" fmla="*/ 582 h 585"/>
                <a:gd name="T2" fmla="*/ 303 w 316"/>
                <a:gd name="T3" fmla="*/ 544 h 585"/>
                <a:gd name="T4" fmla="*/ 290 w 316"/>
                <a:gd name="T5" fmla="*/ 494 h 585"/>
                <a:gd name="T6" fmla="*/ 297 w 316"/>
                <a:gd name="T7" fmla="*/ 470 h 585"/>
                <a:gd name="T8" fmla="*/ 278 w 316"/>
                <a:gd name="T9" fmla="*/ 423 h 585"/>
                <a:gd name="T10" fmla="*/ 300 w 316"/>
                <a:gd name="T11" fmla="*/ 402 h 585"/>
                <a:gd name="T12" fmla="*/ 315 w 316"/>
                <a:gd name="T13" fmla="*/ 373 h 585"/>
                <a:gd name="T14" fmla="*/ 315 w 316"/>
                <a:gd name="T15" fmla="*/ 373 h 585"/>
                <a:gd name="T16" fmla="*/ 316 w 316"/>
                <a:gd name="T17" fmla="*/ 374 h 585"/>
                <a:gd name="T18" fmla="*/ 315 w 316"/>
                <a:gd name="T19" fmla="*/ 373 h 585"/>
                <a:gd name="T20" fmla="*/ 315 w 316"/>
                <a:gd name="T21" fmla="*/ 373 h 585"/>
                <a:gd name="T22" fmla="*/ 309 w 316"/>
                <a:gd name="T23" fmla="*/ 353 h 585"/>
                <a:gd name="T24" fmla="*/ 290 w 316"/>
                <a:gd name="T25" fmla="*/ 359 h 585"/>
                <a:gd name="T26" fmla="*/ 286 w 316"/>
                <a:gd name="T27" fmla="*/ 381 h 585"/>
                <a:gd name="T28" fmla="*/ 219 w 316"/>
                <a:gd name="T29" fmla="*/ 290 h 585"/>
                <a:gd name="T30" fmla="*/ 234 w 316"/>
                <a:gd name="T31" fmla="*/ 264 h 585"/>
                <a:gd name="T32" fmla="*/ 224 w 316"/>
                <a:gd name="T33" fmla="*/ 246 h 585"/>
                <a:gd name="T34" fmla="*/ 224 w 316"/>
                <a:gd name="T35" fmla="*/ 246 h 585"/>
                <a:gd name="T36" fmla="*/ 224 w 316"/>
                <a:gd name="T37" fmla="*/ 218 h 585"/>
                <a:gd name="T38" fmla="*/ 224 w 316"/>
                <a:gd name="T39" fmla="*/ 218 h 585"/>
                <a:gd name="T40" fmla="*/ 250 w 316"/>
                <a:gd name="T41" fmla="*/ 235 h 585"/>
                <a:gd name="T42" fmla="*/ 234 w 316"/>
                <a:gd name="T43" fmla="*/ 193 h 585"/>
                <a:gd name="T44" fmla="*/ 289 w 316"/>
                <a:gd name="T45" fmla="*/ 139 h 585"/>
                <a:gd name="T46" fmla="*/ 239 w 316"/>
                <a:gd name="T47" fmla="*/ 0 h 585"/>
                <a:gd name="T48" fmla="*/ 219 w 316"/>
                <a:gd name="T49" fmla="*/ 6 h 585"/>
                <a:gd name="T50" fmla="*/ 209 w 316"/>
                <a:gd name="T51" fmla="*/ 1 h 585"/>
                <a:gd name="T52" fmla="*/ 203 w 316"/>
                <a:gd name="T53" fmla="*/ 27 h 585"/>
                <a:gd name="T54" fmla="*/ 193 w 316"/>
                <a:gd name="T55" fmla="*/ 60 h 585"/>
                <a:gd name="T56" fmla="*/ 193 w 316"/>
                <a:gd name="T57" fmla="*/ 72 h 585"/>
                <a:gd name="T58" fmla="*/ 150 w 316"/>
                <a:gd name="T59" fmla="*/ 93 h 585"/>
                <a:gd name="T60" fmla="*/ 132 w 316"/>
                <a:gd name="T61" fmla="*/ 104 h 585"/>
                <a:gd name="T62" fmla="*/ 110 w 316"/>
                <a:gd name="T63" fmla="*/ 69 h 585"/>
                <a:gd name="T64" fmla="*/ 94 w 316"/>
                <a:gd name="T65" fmla="*/ 80 h 585"/>
                <a:gd name="T66" fmla="*/ 44 w 316"/>
                <a:gd name="T67" fmla="*/ 112 h 585"/>
                <a:gd name="T68" fmla="*/ 20 w 316"/>
                <a:gd name="T69" fmla="*/ 134 h 585"/>
                <a:gd name="T70" fmla="*/ 17 w 316"/>
                <a:gd name="T71" fmla="*/ 146 h 585"/>
                <a:gd name="T72" fmla="*/ 1 w 316"/>
                <a:gd name="T73" fmla="*/ 166 h 585"/>
                <a:gd name="T74" fmla="*/ 1 w 316"/>
                <a:gd name="T75" fmla="*/ 177 h 585"/>
                <a:gd name="T76" fmla="*/ 20 w 316"/>
                <a:gd name="T77" fmla="*/ 178 h 585"/>
                <a:gd name="T78" fmla="*/ 22 w 316"/>
                <a:gd name="T79" fmla="*/ 195 h 585"/>
                <a:gd name="T80" fmla="*/ 41 w 316"/>
                <a:gd name="T81" fmla="*/ 203 h 585"/>
                <a:gd name="T82" fmla="*/ 41 w 316"/>
                <a:gd name="T83" fmla="*/ 203 h 585"/>
                <a:gd name="T84" fmla="*/ 63 w 316"/>
                <a:gd name="T85" fmla="*/ 221 h 585"/>
                <a:gd name="T86" fmla="*/ 63 w 316"/>
                <a:gd name="T87" fmla="*/ 221 h 585"/>
                <a:gd name="T88" fmla="*/ 89 w 316"/>
                <a:gd name="T89" fmla="*/ 239 h 585"/>
                <a:gd name="T90" fmla="*/ 105 w 316"/>
                <a:gd name="T91" fmla="*/ 263 h 585"/>
                <a:gd name="T92" fmla="*/ 113 w 316"/>
                <a:gd name="T93" fmla="*/ 259 h 585"/>
                <a:gd name="T94" fmla="*/ 122 w 316"/>
                <a:gd name="T95" fmla="*/ 267 h 585"/>
                <a:gd name="T96" fmla="*/ 133 w 316"/>
                <a:gd name="T97" fmla="*/ 259 h 585"/>
                <a:gd name="T98" fmla="*/ 96 w 316"/>
                <a:gd name="T99" fmla="*/ 226 h 585"/>
                <a:gd name="T100" fmla="*/ 126 w 316"/>
                <a:gd name="T101" fmla="*/ 184 h 585"/>
                <a:gd name="T102" fmla="*/ 167 w 316"/>
                <a:gd name="T103" fmla="*/ 261 h 585"/>
                <a:gd name="T104" fmla="*/ 191 w 316"/>
                <a:gd name="T105" fmla="*/ 369 h 585"/>
                <a:gd name="T106" fmla="*/ 214 w 316"/>
                <a:gd name="T107" fmla="*/ 435 h 585"/>
                <a:gd name="T108" fmla="*/ 228 w 316"/>
                <a:gd name="T109" fmla="*/ 510 h 585"/>
                <a:gd name="T110" fmla="*/ 270 w 316"/>
                <a:gd name="T111" fmla="*/ 585 h 585"/>
                <a:gd name="T112" fmla="*/ 270 w 316"/>
                <a:gd name="T113" fmla="*/ 585 h 585"/>
                <a:gd name="T114" fmla="*/ 277 w 316"/>
                <a:gd name="T115" fmla="*/ 58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6" h="585">
                  <a:moveTo>
                    <a:pt x="277" y="582"/>
                  </a:moveTo>
                  <a:cubicBezTo>
                    <a:pt x="286" y="574"/>
                    <a:pt x="303" y="557"/>
                    <a:pt x="303" y="544"/>
                  </a:cubicBezTo>
                  <a:cubicBezTo>
                    <a:pt x="303" y="521"/>
                    <a:pt x="290" y="513"/>
                    <a:pt x="290" y="494"/>
                  </a:cubicBezTo>
                  <a:cubicBezTo>
                    <a:pt x="290" y="486"/>
                    <a:pt x="297" y="480"/>
                    <a:pt x="297" y="470"/>
                  </a:cubicBezTo>
                  <a:cubicBezTo>
                    <a:pt x="297" y="455"/>
                    <a:pt x="278" y="441"/>
                    <a:pt x="278" y="423"/>
                  </a:cubicBezTo>
                  <a:cubicBezTo>
                    <a:pt x="278" y="412"/>
                    <a:pt x="293" y="408"/>
                    <a:pt x="300" y="402"/>
                  </a:cubicBezTo>
                  <a:cubicBezTo>
                    <a:pt x="309" y="396"/>
                    <a:pt x="311" y="384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6" y="374"/>
                    <a:pt x="316" y="374"/>
                    <a:pt x="316" y="374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3" y="369"/>
                    <a:pt x="310" y="363"/>
                    <a:pt x="309" y="353"/>
                  </a:cubicBezTo>
                  <a:cubicBezTo>
                    <a:pt x="309" y="353"/>
                    <a:pt x="300" y="341"/>
                    <a:pt x="290" y="359"/>
                  </a:cubicBezTo>
                  <a:cubicBezTo>
                    <a:pt x="286" y="365"/>
                    <a:pt x="303" y="384"/>
                    <a:pt x="286" y="381"/>
                  </a:cubicBezTo>
                  <a:cubicBezTo>
                    <a:pt x="270" y="376"/>
                    <a:pt x="241" y="314"/>
                    <a:pt x="219" y="290"/>
                  </a:cubicBezTo>
                  <a:cubicBezTo>
                    <a:pt x="206" y="275"/>
                    <a:pt x="218" y="267"/>
                    <a:pt x="234" y="264"/>
                  </a:cubicBezTo>
                  <a:cubicBezTo>
                    <a:pt x="236" y="257"/>
                    <a:pt x="234" y="253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9" y="207"/>
                    <a:pt x="243" y="235"/>
                    <a:pt x="250" y="235"/>
                  </a:cubicBezTo>
                  <a:cubicBezTo>
                    <a:pt x="265" y="231"/>
                    <a:pt x="234" y="207"/>
                    <a:pt x="234" y="193"/>
                  </a:cubicBezTo>
                  <a:cubicBezTo>
                    <a:pt x="235" y="123"/>
                    <a:pt x="295" y="147"/>
                    <a:pt x="289" y="139"/>
                  </a:cubicBezTo>
                  <a:cubicBezTo>
                    <a:pt x="276" y="122"/>
                    <a:pt x="257" y="74"/>
                    <a:pt x="239" y="0"/>
                  </a:cubicBezTo>
                  <a:cubicBezTo>
                    <a:pt x="230" y="0"/>
                    <a:pt x="227" y="6"/>
                    <a:pt x="219" y="6"/>
                  </a:cubicBezTo>
                  <a:cubicBezTo>
                    <a:pt x="214" y="6"/>
                    <a:pt x="213" y="4"/>
                    <a:pt x="209" y="1"/>
                  </a:cubicBezTo>
                  <a:cubicBezTo>
                    <a:pt x="203" y="8"/>
                    <a:pt x="206" y="17"/>
                    <a:pt x="203" y="27"/>
                  </a:cubicBezTo>
                  <a:cubicBezTo>
                    <a:pt x="199" y="38"/>
                    <a:pt x="193" y="47"/>
                    <a:pt x="193" y="60"/>
                  </a:cubicBezTo>
                  <a:cubicBezTo>
                    <a:pt x="193" y="64"/>
                    <a:pt x="193" y="66"/>
                    <a:pt x="193" y="72"/>
                  </a:cubicBezTo>
                  <a:cubicBezTo>
                    <a:pt x="193" y="95"/>
                    <a:pt x="164" y="86"/>
                    <a:pt x="150" y="93"/>
                  </a:cubicBezTo>
                  <a:cubicBezTo>
                    <a:pt x="147" y="96"/>
                    <a:pt x="138" y="104"/>
                    <a:pt x="132" y="104"/>
                  </a:cubicBezTo>
                  <a:cubicBezTo>
                    <a:pt x="115" y="104"/>
                    <a:pt x="122" y="69"/>
                    <a:pt x="110" y="69"/>
                  </a:cubicBezTo>
                  <a:cubicBezTo>
                    <a:pt x="101" y="69"/>
                    <a:pt x="100" y="77"/>
                    <a:pt x="94" y="80"/>
                  </a:cubicBezTo>
                  <a:cubicBezTo>
                    <a:pt x="72" y="86"/>
                    <a:pt x="57" y="93"/>
                    <a:pt x="44" y="112"/>
                  </a:cubicBezTo>
                  <a:cubicBezTo>
                    <a:pt x="38" y="122"/>
                    <a:pt x="30" y="125"/>
                    <a:pt x="20" y="134"/>
                  </a:cubicBezTo>
                  <a:cubicBezTo>
                    <a:pt x="17" y="138"/>
                    <a:pt x="21" y="144"/>
                    <a:pt x="17" y="146"/>
                  </a:cubicBezTo>
                  <a:cubicBezTo>
                    <a:pt x="8" y="154"/>
                    <a:pt x="1" y="147"/>
                    <a:pt x="1" y="166"/>
                  </a:cubicBezTo>
                  <a:cubicBezTo>
                    <a:pt x="1" y="170"/>
                    <a:pt x="0" y="175"/>
                    <a:pt x="1" y="177"/>
                  </a:cubicBezTo>
                  <a:cubicBezTo>
                    <a:pt x="5" y="178"/>
                    <a:pt x="15" y="177"/>
                    <a:pt x="20" y="178"/>
                  </a:cubicBezTo>
                  <a:cubicBezTo>
                    <a:pt x="26" y="181"/>
                    <a:pt x="22" y="189"/>
                    <a:pt x="22" y="195"/>
                  </a:cubicBezTo>
                  <a:cubicBezTo>
                    <a:pt x="24" y="203"/>
                    <a:pt x="33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41"/>
                    <a:pt x="74" y="236"/>
                    <a:pt x="89" y="239"/>
                  </a:cubicBezTo>
                  <a:cubicBezTo>
                    <a:pt x="101" y="240"/>
                    <a:pt x="99" y="263"/>
                    <a:pt x="105" y="263"/>
                  </a:cubicBezTo>
                  <a:cubicBezTo>
                    <a:pt x="110" y="263"/>
                    <a:pt x="110" y="259"/>
                    <a:pt x="113" y="259"/>
                  </a:cubicBezTo>
                  <a:cubicBezTo>
                    <a:pt x="113" y="263"/>
                    <a:pt x="118" y="267"/>
                    <a:pt x="122" y="267"/>
                  </a:cubicBezTo>
                  <a:cubicBezTo>
                    <a:pt x="127" y="267"/>
                    <a:pt x="131" y="262"/>
                    <a:pt x="133" y="259"/>
                  </a:cubicBezTo>
                  <a:cubicBezTo>
                    <a:pt x="126" y="239"/>
                    <a:pt x="96" y="227"/>
                    <a:pt x="96" y="226"/>
                  </a:cubicBezTo>
                  <a:cubicBezTo>
                    <a:pt x="96" y="216"/>
                    <a:pt x="110" y="182"/>
                    <a:pt x="126" y="184"/>
                  </a:cubicBezTo>
                  <a:cubicBezTo>
                    <a:pt x="100" y="237"/>
                    <a:pt x="160" y="243"/>
                    <a:pt x="167" y="261"/>
                  </a:cubicBezTo>
                  <a:cubicBezTo>
                    <a:pt x="183" y="299"/>
                    <a:pt x="165" y="311"/>
                    <a:pt x="191" y="369"/>
                  </a:cubicBezTo>
                  <a:cubicBezTo>
                    <a:pt x="198" y="384"/>
                    <a:pt x="208" y="412"/>
                    <a:pt x="214" y="435"/>
                  </a:cubicBezTo>
                  <a:cubicBezTo>
                    <a:pt x="231" y="491"/>
                    <a:pt x="193" y="487"/>
                    <a:pt x="228" y="510"/>
                  </a:cubicBezTo>
                  <a:cubicBezTo>
                    <a:pt x="247" y="524"/>
                    <a:pt x="224" y="544"/>
                    <a:pt x="270" y="585"/>
                  </a:cubicBezTo>
                  <a:cubicBezTo>
                    <a:pt x="270" y="585"/>
                    <a:pt x="270" y="585"/>
                    <a:pt x="270" y="585"/>
                  </a:cubicBezTo>
                  <a:cubicBezTo>
                    <a:pt x="277" y="582"/>
                    <a:pt x="277" y="582"/>
                    <a:pt x="277" y="582"/>
                  </a:cubicBezTo>
                  <a:close/>
                </a:path>
              </a:pathLst>
            </a:custGeom>
            <a:solidFill>
              <a:srgbClr val="E6338D"/>
            </a:solidFill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919660" y="2106725"/>
              <a:ext cx="1900812" cy="3142451"/>
              <a:chOff x="6919660" y="2106725"/>
              <a:chExt cx="1900812" cy="3142451"/>
            </a:xfrm>
            <a:grpFill/>
          </p:grpSpPr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6919660" y="2764481"/>
                <a:ext cx="1157819" cy="1964742"/>
              </a:xfrm>
              <a:custGeom>
                <a:avLst/>
                <a:gdLst>
                  <a:gd name="T0" fmla="*/ 246 w 503"/>
                  <a:gd name="T1" fmla="*/ 761 h 853"/>
                  <a:gd name="T2" fmla="*/ 247 w 503"/>
                  <a:gd name="T3" fmla="*/ 761 h 853"/>
                  <a:gd name="T4" fmla="*/ 203 w 503"/>
                  <a:gd name="T5" fmla="*/ 726 h 853"/>
                  <a:gd name="T6" fmla="*/ 180 w 503"/>
                  <a:gd name="T7" fmla="*/ 695 h 853"/>
                  <a:gd name="T8" fmla="*/ 178 w 503"/>
                  <a:gd name="T9" fmla="*/ 665 h 853"/>
                  <a:gd name="T10" fmla="*/ 196 w 503"/>
                  <a:gd name="T11" fmla="*/ 629 h 853"/>
                  <a:gd name="T12" fmla="*/ 193 w 503"/>
                  <a:gd name="T13" fmla="*/ 591 h 853"/>
                  <a:gd name="T14" fmla="*/ 198 w 503"/>
                  <a:gd name="T15" fmla="*/ 583 h 853"/>
                  <a:gd name="T16" fmla="*/ 218 w 503"/>
                  <a:gd name="T17" fmla="*/ 583 h 853"/>
                  <a:gd name="T18" fmla="*/ 207 w 503"/>
                  <a:gd name="T19" fmla="*/ 528 h 853"/>
                  <a:gd name="T20" fmla="*/ 176 w 503"/>
                  <a:gd name="T21" fmla="*/ 551 h 853"/>
                  <a:gd name="T22" fmla="*/ 153 w 503"/>
                  <a:gd name="T23" fmla="*/ 583 h 853"/>
                  <a:gd name="T24" fmla="*/ 116 w 503"/>
                  <a:gd name="T25" fmla="*/ 577 h 853"/>
                  <a:gd name="T26" fmla="*/ 89 w 503"/>
                  <a:gd name="T27" fmla="*/ 574 h 853"/>
                  <a:gd name="T28" fmla="*/ 92 w 503"/>
                  <a:gd name="T29" fmla="*/ 540 h 853"/>
                  <a:gd name="T30" fmla="*/ 107 w 503"/>
                  <a:gd name="T31" fmla="*/ 492 h 853"/>
                  <a:gd name="T32" fmla="*/ 62 w 503"/>
                  <a:gd name="T33" fmla="*/ 500 h 853"/>
                  <a:gd name="T34" fmla="*/ 53 w 503"/>
                  <a:gd name="T35" fmla="*/ 500 h 853"/>
                  <a:gd name="T36" fmla="*/ 49 w 503"/>
                  <a:gd name="T37" fmla="*/ 451 h 853"/>
                  <a:gd name="T38" fmla="*/ 26 w 503"/>
                  <a:gd name="T39" fmla="*/ 417 h 853"/>
                  <a:gd name="T40" fmla="*/ 26 w 503"/>
                  <a:gd name="T41" fmla="*/ 399 h 853"/>
                  <a:gd name="T42" fmla="*/ 0 w 503"/>
                  <a:gd name="T43" fmla="*/ 388 h 853"/>
                  <a:gd name="T44" fmla="*/ 6 w 503"/>
                  <a:gd name="T45" fmla="*/ 337 h 853"/>
                  <a:gd name="T46" fmla="*/ 69 w 503"/>
                  <a:gd name="T47" fmla="*/ 264 h 853"/>
                  <a:gd name="T48" fmla="*/ 89 w 503"/>
                  <a:gd name="T49" fmla="*/ 222 h 853"/>
                  <a:gd name="T50" fmla="*/ 49 w 503"/>
                  <a:gd name="T51" fmla="*/ 152 h 853"/>
                  <a:gd name="T52" fmla="*/ 43 w 503"/>
                  <a:gd name="T53" fmla="*/ 77 h 853"/>
                  <a:gd name="T54" fmla="*/ 78 w 503"/>
                  <a:gd name="T55" fmla="*/ 66 h 853"/>
                  <a:gd name="T56" fmla="*/ 123 w 503"/>
                  <a:gd name="T57" fmla="*/ 41 h 853"/>
                  <a:gd name="T58" fmla="*/ 138 w 503"/>
                  <a:gd name="T59" fmla="*/ 18 h 853"/>
                  <a:gd name="T60" fmla="*/ 203 w 503"/>
                  <a:gd name="T61" fmla="*/ 38 h 853"/>
                  <a:gd name="T62" fmla="*/ 210 w 503"/>
                  <a:gd name="T63" fmla="*/ 67 h 853"/>
                  <a:gd name="T64" fmla="*/ 237 w 503"/>
                  <a:gd name="T65" fmla="*/ 61 h 853"/>
                  <a:gd name="T66" fmla="*/ 263 w 503"/>
                  <a:gd name="T67" fmla="*/ 77 h 853"/>
                  <a:gd name="T68" fmla="*/ 219 w 503"/>
                  <a:gd name="T69" fmla="*/ 123 h 853"/>
                  <a:gd name="T70" fmla="*/ 187 w 503"/>
                  <a:gd name="T71" fmla="*/ 288 h 853"/>
                  <a:gd name="T72" fmla="*/ 187 w 503"/>
                  <a:gd name="T73" fmla="*/ 467 h 853"/>
                  <a:gd name="T74" fmla="*/ 245 w 503"/>
                  <a:gd name="T75" fmla="*/ 452 h 853"/>
                  <a:gd name="T76" fmla="*/ 274 w 503"/>
                  <a:gd name="T77" fmla="*/ 419 h 853"/>
                  <a:gd name="T78" fmla="*/ 365 w 503"/>
                  <a:gd name="T79" fmla="*/ 432 h 853"/>
                  <a:gd name="T80" fmla="*/ 492 w 503"/>
                  <a:gd name="T81" fmla="*/ 613 h 853"/>
                  <a:gd name="T82" fmla="*/ 485 w 503"/>
                  <a:gd name="T83" fmla="*/ 694 h 853"/>
                  <a:gd name="T84" fmla="*/ 454 w 503"/>
                  <a:gd name="T85" fmla="*/ 663 h 853"/>
                  <a:gd name="T86" fmla="*/ 433 w 503"/>
                  <a:gd name="T87" fmla="*/ 693 h 853"/>
                  <a:gd name="T88" fmla="*/ 455 w 503"/>
                  <a:gd name="T89" fmla="*/ 703 h 853"/>
                  <a:gd name="T90" fmla="*/ 470 w 503"/>
                  <a:gd name="T91" fmla="*/ 703 h 853"/>
                  <a:gd name="T92" fmla="*/ 470 w 503"/>
                  <a:gd name="T93" fmla="*/ 722 h 853"/>
                  <a:gd name="T94" fmla="*/ 461 w 503"/>
                  <a:gd name="T95" fmla="*/ 754 h 853"/>
                  <a:gd name="T96" fmla="*/ 394 w 503"/>
                  <a:gd name="T97" fmla="*/ 799 h 853"/>
                  <a:gd name="T98" fmla="*/ 385 w 503"/>
                  <a:gd name="T99" fmla="*/ 823 h 853"/>
                  <a:gd name="T100" fmla="*/ 385 w 503"/>
                  <a:gd name="T101" fmla="*/ 822 h 853"/>
                  <a:gd name="T102" fmla="*/ 380 w 503"/>
                  <a:gd name="T103" fmla="*/ 762 h 853"/>
                  <a:gd name="T104" fmla="*/ 351 w 503"/>
                  <a:gd name="T105" fmla="*/ 738 h 853"/>
                  <a:gd name="T106" fmla="*/ 257 w 503"/>
                  <a:gd name="T107" fmla="*/ 831 h 853"/>
                  <a:gd name="T108" fmla="*/ 239 w 503"/>
                  <a:gd name="T109" fmla="*/ 781 h 853"/>
                  <a:gd name="T110" fmla="*/ 246 w 503"/>
                  <a:gd name="T111" fmla="*/ 761 h 853"/>
                  <a:gd name="T112" fmla="*/ 246 w 503"/>
                  <a:gd name="T113" fmla="*/ 76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3" h="853">
                    <a:moveTo>
                      <a:pt x="246" y="761"/>
                    </a:moveTo>
                    <a:cubicBezTo>
                      <a:pt x="246" y="761"/>
                      <a:pt x="246" y="761"/>
                      <a:pt x="246" y="761"/>
                    </a:cubicBezTo>
                    <a:cubicBezTo>
                      <a:pt x="247" y="761"/>
                      <a:pt x="247" y="761"/>
                      <a:pt x="247" y="761"/>
                    </a:cubicBezTo>
                    <a:cubicBezTo>
                      <a:pt x="247" y="761"/>
                      <a:pt x="247" y="761"/>
                      <a:pt x="247" y="761"/>
                    </a:cubicBezTo>
                    <a:cubicBezTo>
                      <a:pt x="228" y="761"/>
                      <a:pt x="229" y="726"/>
                      <a:pt x="210" y="726"/>
                    </a:cubicBezTo>
                    <a:cubicBezTo>
                      <a:pt x="207" y="726"/>
                      <a:pt x="208" y="726"/>
                      <a:pt x="203" y="726"/>
                    </a:cubicBezTo>
                    <a:cubicBezTo>
                      <a:pt x="198" y="726"/>
                      <a:pt x="197" y="721"/>
                      <a:pt x="196" y="717"/>
                    </a:cubicBezTo>
                    <a:cubicBezTo>
                      <a:pt x="182" y="721"/>
                      <a:pt x="180" y="709"/>
                      <a:pt x="180" y="695"/>
                    </a:cubicBezTo>
                    <a:cubicBezTo>
                      <a:pt x="180" y="686"/>
                      <a:pt x="185" y="681"/>
                      <a:pt x="187" y="674"/>
                    </a:cubicBezTo>
                    <a:cubicBezTo>
                      <a:pt x="183" y="673"/>
                      <a:pt x="178" y="671"/>
                      <a:pt x="178" y="665"/>
                    </a:cubicBezTo>
                    <a:cubicBezTo>
                      <a:pt x="178" y="657"/>
                      <a:pt x="194" y="649"/>
                      <a:pt x="196" y="636"/>
                    </a:cubicBezTo>
                    <a:cubicBezTo>
                      <a:pt x="196" y="635"/>
                      <a:pt x="196" y="633"/>
                      <a:pt x="196" y="629"/>
                    </a:cubicBezTo>
                    <a:cubicBezTo>
                      <a:pt x="196" y="618"/>
                      <a:pt x="208" y="615"/>
                      <a:pt x="208" y="607"/>
                    </a:cubicBezTo>
                    <a:cubicBezTo>
                      <a:pt x="208" y="597"/>
                      <a:pt x="193" y="603"/>
                      <a:pt x="193" y="591"/>
                    </a:cubicBezTo>
                    <a:cubicBezTo>
                      <a:pt x="193" y="588"/>
                      <a:pt x="196" y="585"/>
                      <a:pt x="198" y="583"/>
                    </a:cubicBezTo>
                    <a:cubicBezTo>
                      <a:pt x="198" y="583"/>
                      <a:pt x="198" y="583"/>
                      <a:pt x="198" y="583"/>
                    </a:cubicBezTo>
                    <a:cubicBezTo>
                      <a:pt x="218" y="583"/>
                      <a:pt x="218" y="583"/>
                      <a:pt x="218" y="583"/>
                    </a:cubicBezTo>
                    <a:cubicBezTo>
                      <a:pt x="218" y="583"/>
                      <a:pt x="218" y="583"/>
                      <a:pt x="218" y="583"/>
                    </a:cubicBezTo>
                    <a:cubicBezTo>
                      <a:pt x="223" y="581"/>
                      <a:pt x="233" y="580"/>
                      <a:pt x="233" y="572"/>
                    </a:cubicBezTo>
                    <a:cubicBezTo>
                      <a:pt x="233" y="563"/>
                      <a:pt x="214" y="528"/>
                      <a:pt x="207" y="528"/>
                    </a:cubicBezTo>
                    <a:cubicBezTo>
                      <a:pt x="198" y="528"/>
                      <a:pt x="196" y="538"/>
                      <a:pt x="191" y="542"/>
                    </a:cubicBezTo>
                    <a:cubicBezTo>
                      <a:pt x="186" y="546"/>
                      <a:pt x="180" y="545"/>
                      <a:pt x="176" y="551"/>
                    </a:cubicBezTo>
                    <a:cubicBezTo>
                      <a:pt x="171" y="558"/>
                      <a:pt x="172" y="570"/>
                      <a:pt x="165" y="576"/>
                    </a:cubicBezTo>
                    <a:cubicBezTo>
                      <a:pt x="161" y="579"/>
                      <a:pt x="156" y="579"/>
                      <a:pt x="153" y="583"/>
                    </a:cubicBezTo>
                    <a:cubicBezTo>
                      <a:pt x="149" y="586"/>
                      <a:pt x="149" y="592"/>
                      <a:pt x="143" y="592"/>
                    </a:cubicBezTo>
                    <a:cubicBezTo>
                      <a:pt x="128" y="592"/>
                      <a:pt x="130" y="577"/>
                      <a:pt x="116" y="577"/>
                    </a:cubicBezTo>
                    <a:cubicBezTo>
                      <a:pt x="110" y="577"/>
                      <a:pt x="108" y="583"/>
                      <a:pt x="101" y="583"/>
                    </a:cubicBezTo>
                    <a:cubicBezTo>
                      <a:pt x="95" y="583"/>
                      <a:pt x="89" y="580"/>
                      <a:pt x="89" y="574"/>
                    </a:cubicBezTo>
                    <a:cubicBezTo>
                      <a:pt x="89" y="565"/>
                      <a:pt x="97" y="561"/>
                      <a:pt x="97" y="553"/>
                    </a:cubicBezTo>
                    <a:cubicBezTo>
                      <a:pt x="97" y="548"/>
                      <a:pt x="92" y="546"/>
                      <a:pt x="92" y="540"/>
                    </a:cubicBezTo>
                    <a:cubicBezTo>
                      <a:pt x="92" y="537"/>
                      <a:pt x="97" y="535"/>
                      <a:pt x="98" y="532"/>
                    </a:cubicBezTo>
                    <a:cubicBezTo>
                      <a:pt x="102" y="519"/>
                      <a:pt x="107" y="506"/>
                      <a:pt x="107" y="492"/>
                    </a:cubicBezTo>
                    <a:cubicBezTo>
                      <a:pt x="107" y="483"/>
                      <a:pt x="105" y="479"/>
                      <a:pt x="94" y="479"/>
                    </a:cubicBezTo>
                    <a:cubicBezTo>
                      <a:pt x="78" y="479"/>
                      <a:pt x="70" y="490"/>
                      <a:pt x="62" y="500"/>
                    </a:cubicBezTo>
                    <a:cubicBezTo>
                      <a:pt x="62" y="500"/>
                      <a:pt x="62" y="500"/>
                      <a:pt x="62" y="500"/>
                    </a:cubicBezTo>
                    <a:cubicBezTo>
                      <a:pt x="53" y="500"/>
                      <a:pt x="53" y="500"/>
                      <a:pt x="53" y="500"/>
                    </a:cubicBezTo>
                    <a:cubicBezTo>
                      <a:pt x="53" y="500"/>
                      <a:pt x="53" y="500"/>
                      <a:pt x="53" y="500"/>
                    </a:cubicBezTo>
                    <a:cubicBezTo>
                      <a:pt x="49" y="481"/>
                      <a:pt x="49" y="464"/>
                      <a:pt x="49" y="451"/>
                    </a:cubicBezTo>
                    <a:cubicBezTo>
                      <a:pt x="49" y="433"/>
                      <a:pt x="20" y="439"/>
                      <a:pt x="20" y="428"/>
                    </a:cubicBezTo>
                    <a:cubicBezTo>
                      <a:pt x="20" y="423"/>
                      <a:pt x="23" y="421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11" y="396"/>
                      <a:pt x="7" y="398"/>
                      <a:pt x="0" y="388"/>
                    </a:cubicBezTo>
                    <a:cubicBezTo>
                      <a:pt x="4" y="384"/>
                      <a:pt x="12" y="380"/>
                      <a:pt x="12" y="373"/>
                    </a:cubicBezTo>
                    <a:cubicBezTo>
                      <a:pt x="12" y="361"/>
                      <a:pt x="6" y="351"/>
                      <a:pt x="6" y="337"/>
                    </a:cubicBezTo>
                    <a:cubicBezTo>
                      <a:pt x="6" y="293"/>
                      <a:pt x="47" y="312"/>
                      <a:pt x="47" y="275"/>
                    </a:cubicBezTo>
                    <a:cubicBezTo>
                      <a:pt x="47" y="261"/>
                      <a:pt x="60" y="267"/>
                      <a:pt x="69" y="264"/>
                    </a:cubicBezTo>
                    <a:cubicBezTo>
                      <a:pt x="82" y="259"/>
                      <a:pt x="80" y="245"/>
                      <a:pt x="80" y="233"/>
                    </a:cubicBezTo>
                    <a:cubicBezTo>
                      <a:pt x="80" y="227"/>
                      <a:pt x="89" y="227"/>
                      <a:pt x="89" y="222"/>
                    </a:cubicBezTo>
                    <a:cubicBezTo>
                      <a:pt x="89" y="192"/>
                      <a:pt x="49" y="189"/>
                      <a:pt x="49" y="160"/>
                    </a:cubicBezTo>
                    <a:cubicBezTo>
                      <a:pt x="49" y="157"/>
                      <a:pt x="51" y="154"/>
                      <a:pt x="49" y="152"/>
                    </a:cubicBezTo>
                    <a:cubicBezTo>
                      <a:pt x="53" y="142"/>
                      <a:pt x="58" y="136"/>
                      <a:pt x="58" y="125"/>
                    </a:cubicBezTo>
                    <a:cubicBezTo>
                      <a:pt x="58" y="110"/>
                      <a:pt x="43" y="86"/>
                      <a:pt x="43" y="77"/>
                    </a:cubicBezTo>
                    <a:cubicBezTo>
                      <a:pt x="43" y="68"/>
                      <a:pt x="53" y="66"/>
                      <a:pt x="60" y="66"/>
                    </a:cubicBezTo>
                    <a:cubicBezTo>
                      <a:pt x="69" y="66"/>
                      <a:pt x="73" y="66"/>
                      <a:pt x="78" y="66"/>
                    </a:cubicBezTo>
                    <a:cubicBezTo>
                      <a:pt x="79" y="66"/>
                      <a:pt x="87" y="70"/>
                      <a:pt x="95" y="67"/>
                    </a:cubicBezTo>
                    <a:cubicBezTo>
                      <a:pt x="105" y="62"/>
                      <a:pt x="103" y="41"/>
                      <a:pt x="123" y="41"/>
                    </a:cubicBezTo>
                    <a:cubicBezTo>
                      <a:pt x="133" y="41"/>
                      <a:pt x="128" y="45"/>
                      <a:pt x="135" y="41"/>
                    </a:cubicBezTo>
                    <a:cubicBezTo>
                      <a:pt x="142" y="38"/>
                      <a:pt x="135" y="24"/>
                      <a:pt x="138" y="18"/>
                    </a:cubicBezTo>
                    <a:cubicBezTo>
                      <a:pt x="143" y="14"/>
                      <a:pt x="153" y="0"/>
                      <a:pt x="158" y="0"/>
                    </a:cubicBezTo>
                    <a:cubicBezTo>
                      <a:pt x="175" y="0"/>
                      <a:pt x="203" y="19"/>
                      <a:pt x="203" y="38"/>
                    </a:cubicBezTo>
                    <a:cubicBezTo>
                      <a:pt x="203" y="43"/>
                      <a:pt x="198" y="46"/>
                      <a:pt x="198" y="52"/>
                    </a:cubicBezTo>
                    <a:cubicBezTo>
                      <a:pt x="198" y="62"/>
                      <a:pt x="202" y="67"/>
                      <a:pt x="210" y="67"/>
                    </a:cubicBezTo>
                    <a:cubicBezTo>
                      <a:pt x="220" y="67"/>
                      <a:pt x="218" y="58"/>
                      <a:pt x="225" y="58"/>
                    </a:cubicBezTo>
                    <a:cubicBezTo>
                      <a:pt x="231" y="58"/>
                      <a:pt x="233" y="61"/>
                      <a:pt x="237" y="61"/>
                    </a:cubicBezTo>
                    <a:cubicBezTo>
                      <a:pt x="244" y="61"/>
                      <a:pt x="245" y="61"/>
                      <a:pt x="249" y="61"/>
                    </a:cubicBezTo>
                    <a:cubicBezTo>
                      <a:pt x="256" y="61"/>
                      <a:pt x="255" y="74"/>
                      <a:pt x="263" y="77"/>
                    </a:cubicBezTo>
                    <a:cubicBezTo>
                      <a:pt x="255" y="84"/>
                      <a:pt x="251" y="90"/>
                      <a:pt x="258" y="101"/>
                    </a:cubicBezTo>
                    <a:cubicBezTo>
                      <a:pt x="236" y="99"/>
                      <a:pt x="219" y="123"/>
                      <a:pt x="219" y="123"/>
                    </a:cubicBezTo>
                    <a:cubicBezTo>
                      <a:pt x="209" y="150"/>
                      <a:pt x="187" y="138"/>
                      <a:pt x="187" y="171"/>
                    </a:cubicBezTo>
                    <a:cubicBezTo>
                      <a:pt x="187" y="218"/>
                      <a:pt x="201" y="257"/>
                      <a:pt x="187" y="288"/>
                    </a:cubicBezTo>
                    <a:cubicBezTo>
                      <a:pt x="185" y="292"/>
                      <a:pt x="194" y="324"/>
                      <a:pt x="191" y="372"/>
                    </a:cubicBezTo>
                    <a:cubicBezTo>
                      <a:pt x="188" y="412"/>
                      <a:pt x="158" y="470"/>
                      <a:pt x="187" y="467"/>
                    </a:cubicBezTo>
                    <a:cubicBezTo>
                      <a:pt x="241" y="416"/>
                      <a:pt x="228" y="468"/>
                      <a:pt x="242" y="481"/>
                    </a:cubicBezTo>
                    <a:cubicBezTo>
                      <a:pt x="250" y="475"/>
                      <a:pt x="240" y="459"/>
                      <a:pt x="245" y="452"/>
                    </a:cubicBezTo>
                    <a:cubicBezTo>
                      <a:pt x="246" y="432"/>
                      <a:pt x="256" y="499"/>
                      <a:pt x="278" y="464"/>
                    </a:cubicBezTo>
                    <a:cubicBezTo>
                      <a:pt x="292" y="457"/>
                      <a:pt x="274" y="446"/>
                      <a:pt x="274" y="419"/>
                    </a:cubicBezTo>
                    <a:cubicBezTo>
                      <a:pt x="308" y="382"/>
                      <a:pt x="326" y="410"/>
                      <a:pt x="338" y="410"/>
                    </a:cubicBezTo>
                    <a:cubicBezTo>
                      <a:pt x="404" y="401"/>
                      <a:pt x="342" y="431"/>
                      <a:pt x="365" y="432"/>
                    </a:cubicBezTo>
                    <a:cubicBezTo>
                      <a:pt x="402" y="438"/>
                      <a:pt x="408" y="481"/>
                      <a:pt x="422" y="511"/>
                    </a:cubicBezTo>
                    <a:cubicBezTo>
                      <a:pt x="440" y="549"/>
                      <a:pt x="475" y="572"/>
                      <a:pt x="492" y="613"/>
                    </a:cubicBezTo>
                    <a:cubicBezTo>
                      <a:pt x="503" y="638"/>
                      <a:pt x="488" y="650"/>
                      <a:pt x="496" y="690"/>
                    </a:cubicBezTo>
                    <a:cubicBezTo>
                      <a:pt x="491" y="692"/>
                      <a:pt x="488" y="694"/>
                      <a:pt x="485" y="694"/>
                    </a:cubicBezTo>
                    <a:cubicBezTo>
                      <a:pt x="479" y="694"/>
                      <a:pt x="482" y="681"/>
                      <a:pt x="480" y="677"/>
                    </a:cubicBezTo>
                    <a:cubicBezTo>
                      <a:pt x="480" y="674"/>
                      <a:pt x="456" y="663"/>
                      <a:pt x="454" y="663"/>
                    </a:cubicBezTo>
                    <a:cubicBezTo>
                      <a:pt x="454" y="663"/>
                      <a:pt x="454" y="663"/>
                      <a:pt x="454" y="663"/>
                    </a:cubicBezTo>
                    <a:cubicBezTo>
                      <a:pt x="433" y="693"/>
                      <a:pt x="433" y="693"/>
                      <a:pt x="433" y="693"/>
                    </a:cubicBezTo>
                    <a:cubicBezTo>
                      <a:pt x="433" y="693"/>
                      <a:pt x="433" y="693"/>
                      <a:pt x="433" y="693"/>
                    </a:cubicBezTo>
                    <a:cubicBezTo>
                      <a:pt x="433" y="693"/>
                      <a:pt x="453" y="703"/>
                      <a:pt x="455" y="703"/>
                    </a:cubicBezTo>
                    <a:cubicBezTo>
                      <a:pt x="464" y="703"/>
                      <a:pt x="463" y="699"/>
                      <a:pt x="470" y="703"/>
                    </a:cubicBezTo>
                    <a:cubicBezTo>
                      <a:pt x="470" y="703"/>
                      <a:pt x="470" y="703"/>
                      <a:pt x="470" y="703"/>
                    </a:cubicBezTo>
                    <a:cubicBezTo>
                      <a:pt x="470" y="722"/>
                      <a:pt x="470" y="722"/>
                      <a:pt x="470" y="722"/>
                    </a:cubicBezTo>
                    <a:cubicBezTo>
                      <a:pt x="470" y="722"/>
                      <a:pt x="470" y="722"/>
                      <a:pt x="470" y="722"/>
                    </a:cubicBezTo>
                    <a:cubicBezTo>
                      <a:pt x="466" y="730"/>
                      <a:pt x="453" y="732"/>
                      <a:pt x="453" y="737"/>
                    </a:cubicBezTo>
                    <a:cubicBezTo>
                      <a:pt x="453" y="743"/>
                      <a:pt x="461" y="748"/>
                      <a:pt x="461" y="754"/>
                    </a:cubicBezTo>
                    <a:cubicBezTo>
                      <a:pt x="461" y="778"/>
                      <a:pt x="428" y="779"/>
                      <a:pt x="408" y="779"/>
                    </a:cubicBezTo>
                    <a:cubicBezTo>
                      <a:pt x="402" y="779"/>
                      <a:pt x="394" y="793"/>
                      <a:pt x="394" y="799"/>
                    </a:cubicBezTo>
                    <a:cubicBezTo>
                      <a:pt x="394" y="807"/>
                      <a:pt x="399" y="810"/>
                      <a:pt x="399" y="816"/>
                    </a:cubicBezTo>
                    <a:cubicBezTo>
                      <a:pt x="399" y="823"/>
                      <a:pt x="391" y="823"/>
                      <a:pt x="385" y="823"/>
                    </a:cubicBezTo>
                    <a:cubicBezTo>
                      <a:pt x="385" y="823"/>
                      <a:pt x="385" y="823"/>
                      <a:pt x="385" y="823"/>
                    </a:cubicBezTo>
                    <a:cubicBezTo>
                      <a:pt x="385" y="822"/>
                      <a:pt x="385" y="822"/>
                      <a:pt x="385" y="822"/>
                    </a:cubicBezTo>
                    <a:cubicBezTo>
                      <a:pt x="385" y="822"/>
                      <a:pt x="385" y="822"/>
                      <a:pt x="385" y="822"/>
                    </a:cubicBezTo>
                    <a:cubicBezTo>
                      <a:pt x="379" y="804"/>
                      <a:pt x="375" y="785"/>
                      <a:pt x="380" y="762"/>
                    </a:cubicBezTo>
                    <a:cubicBezTo>
                      <a:pt x="367" y="761"/>
                      <a:pt x="364" y="749"/>
                      <a:pt x="358" y="743"/>
                    </a:cubicBezTo>
                    <a:cubicBezTo>
                      <a:pt x="357" y="741"/>
                      <a:pt x="354" y="738"/>
                      <a:pt x="351" y="738"/>
                    </a:cubicBezTo>
                    <a:cubicBezTo>
                      <a:pt x="337" y="749"/>
                      <a:pt x="331" y="775"/>
                      <a:pt x="320" y="795"/>
                    </a:cubicBezTo>
                    <a:cubicBezTo>
                      <a:pt x="303" y="827"/>
                      <a:pt x="268" y="853"/>
                      <a:pt x="257" y="831"/>
                    </a:cubicBezTo>
                    <a:cubicBezTo>
                      <a:pt x="244" y="806"/>
                      <a:pt x="249" y="801"/>
                      <a:pt x="233" y="799"/>
                    </a:cubicBezTo>
                    <a:cubicBezTo>
                      <a:pt x="237" y="793"/>
                      <a:pt x="239" y="789"/>
                      <a:pt x="239" y="781"/>
                    </a:cubicBezTo>
                    <a:cubicBezTo>
                      <a:pt x="239" y="778"/>
                      <a:pt x="239" y="779"/>
                      <a:pt x="239" y="775"/>
                    </a:cubicBezTo>
                    <a:cubicBezTo>
                      <a:pt x="239" y="767"/>
                      <a:pt x="245" y="769"/>
                      <a:pt x="246" y="761"/>
                    </a:cubicBezTo>
                    <a:cubicBezTo>
                      <a:pt x="246" y="761"/>
                      <a:pt x="246" y="761"/>
                      <a:pt x="246" y="761"/>
                    </a:cubicBezTo>
                    <a:cubicBezTo>
                      <a:pt x="246" y="762"/>
                      <a:pt x="246" y="762"/>
                      <a:pt x="246" y="762"/>
                    </a:cubicBezTo>
                    <a:cubicBezTo>
                      <a:pt x="246" y="761"/>
                      <a:pt x="246" y="761"/>
                      <a:pt x="246" y="761"/>
                    </a:cubicBezTo>
                    <a:close/>
                  </a:path>
                </a:pathLst>
              </a:custGeom>
              <a:solidFill>
                <a:srgbClr val="E69AC0"/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8702559" y="4176595"/>
                <a:ext cx="48301" cy="136381"/>
              </a:xfrm>
              <a:custGeom>
                <a:avLst/>
                <a:gdLst>
                  <a:gd name="T0" fmla="*/ 0 w 21"/>
                  <a:gd name="T1" fmla="*/ 22 h 59"/>
                  <a:gd name="T2" fmla="*/ 3 w 21"/>
                  <a:gd name="T3" fmla="*/ 31 h 59"/>
                  <a:gd name="T4" fmla="*/ 21 w 21"/>
                  <a:gd name="T5" fmla="*/ 59 h 59"/>
                  <a:gd name="T6" fmla="*/ 21 w 21"/>
                  <a:gd name="T7" fmla="*/ 59 h 59"/>
                  <a:gd name="T8" fmla="*/ 21 w 21"/>
                  <a:gd name="T9" fmla="*/ 55 h 59"/>
                  <a:gd name="T10" fmla="*/ 21 w 21"/>
                  <a:gd name="T11" fmla="*/ 55 h 59"/>
                  <a:gd name="T12" fmla="*/ 14 w 21"/>
                  <a:gd name="T13" fmla="*/ 41 h 59"/>
                  <a:gd name="T14" fmla="*/ 14 w 21"/>
                  <a:gd name="T15" fmla="*/ 23 h 59"/>
                  <a:gd name="T16" fmla="*/ 19 w 21"/>
                  <a:gd name="T17" fmla="*/ 9 h 59"/>
                  <a:gd name="T18" fmla="*/ 19 w 21"/>
                  <a:gd name="T19" fmla="*/ 9 h 59"/>
                  <a:gd name="T20" fmla="*/ 19 w 21"/>
                  <a:gd name="T21" fmla="*/ 0 h 59"/>
                  <a:gd name="T22" fmla="*/ 19 w 21"/>
                  <a:gd name="T23" fmla="*/ 0 h 59"/>
                  <a:gd name="T24" fmla="*/ 0 w 21"/>
                  <a:gd name="T25" fmla="*/ 22 h 59"/>
                  <a:gd name="T26" fmla="*/ 0 w 21"/>
                  <a:gd name="T27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59">
                    <a:moveTo>
                      <a:pt x="0" y="22"/>
                    </a:moveTo>
                    <a:cubicBezTo>
                      <a:pt x="0" y="27"/>
                      <a:pt x="1" y="28"/>
                      <a:pt x="3" y="31"/>
                    </a:cubicBezTo>
                    <a:cubicBezTo>
                      <a:pt x="6" y="43"/>
                      <a:pt x="5" y="59"/>
                      <a:pt x="21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9" y="53"/>
                      <a:pt x="14" y="45"/>
                      <a:pt x="14" y="41"/>
                    </a:cubicBezTo>
                    <a:cubicBezTo>
                      <a:pt x="14" y="32"/>
                      <a:pt x="14" y="32"/>
                      <a:pt x="14" y="23"/>
                    </a:cubicBezTo>
                    <a:cubicBezTo>
                      <a:pt x="14" y="20"/>
                      <a:pt x="17" y="11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2"/>
                      <a:pt x="0" y="10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8730972" y="3960657"/>
                <a:ext cx="49722" cy="204572"/>
              </a:xfrm>
              <a:custGeom>
                <a:avLst/>
                <a:gdLst>
                  <a:gd name="T0" fmla="*/ 3 w 22"/>
                  <a:gd name="T1" fmla="*/ 57 h 89"/>
                  <a:gd name="T2" fmla="*/ 3 w 22"/>
                  <a:gd name="T3" fmla="*/ 37 h 89"/>
                  <a:gd name="T4" fmla="*/ 0 w 22"/>
                  <a:gd name="T5" fmla="*/ 26 h 89"/>
                  <a:gd name="T6" fmla="*/ 0 w 22"/>
                  <a:gd name="T7" fmla="*/ 23 h 89"/>
                  <a:gd name="T8" fmla="*/ 18 w 22"/>
                  <a:gd name="T9" fmla="*/ 0 h 89"/>
                  <a:gd name="T10" fmla="*/ 22 w 22"/>
                  <a:gd name="T11" fmla="*/ 8 h 89"/>
                  <a:gd name="T12" fmla="*/ 18 w 22"/>
                  <a:gd name="T13" fmla="*/ 25 h 89"/>
                  <a:gd name="T14" fmla="*/ 20 w 22"/>
                  <a:gd name="T15" fmla="*/ 44 h 89"/>
                  <a:gd name="T16" fmla="*/ 13 w 22"/>
                  <a:gd name="T17" fmla="*/ 56 h 89"/>
                  <a:gd name="T18" fmla="*/ 18 w 22"/>
                  <a:gd name="T19" fmla="*/ 73 h 89"/>
                  <a:gd name="T20" fmla="*/ 14 w 22"/>
                  <a:gd name="T21" fmla="*/ 89 h 89"/>
                  <a:gd name="T22" fmla="*/ 10 w 22"/>
                  <a:gd name="T23" fmla="*/ 75 h 89"/>
                  <a:gd name="T24" fmla="*/ 5 w 22"/>
                  <a:gd name="T25" fmla="*/ 72 h 89"/>
                  <a:gd name="T26" fmla="*/ 3 w 22"/>
                  <a:gd name="T27" fmla="*/ 57 h 89"/>
                  <a:gd name="T28" fmla="*/ 3 w 22"/>
                  <a:gd name="T29" fmla="*/ 5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89">
                    <a:moveTo>
                      <a:pt x="3" y="57"/>
                    </a:moveTo>
                    <a:cubicBezTo>
                      <a:pt x="3" y="50"/>
                      <a:pt x="3" y="42"/>
                      <a:pt x="3" y="37"/>
                    </a:cubicBezTo>
                    <a:cubicBezTo>
                      <a:pt x="3" y="34"/>
                      <a:pt x="0" y="31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15" y="23"/>
                      <a:pt x="8" y="0"/>
                      <a:pt x="18" y="0"/>
                    </a:cubicBezTo>
                    <a:cubicBezTo>
                      <a:pt x="20" y="0"/>
                      <a:pt x="22" y="5"/>
                      <a:pt x="22" y="8"/>
                    </a:cubicBezTo>
                    <a:cubicBezTo>
                      <a:pt x="22" y="16"/>
                      <a:pt x="18" y="18"/>
                      <a:pt x="18" y="25"/>
                    </a:cubicBezTo>
                    <a:cubicBezTo>
                      <a:pt x="18" y="34"/>
                      <a:pt x="20" y="36"/>
                      <a:pt x="20" y="44"/>
                    </a:cubicBezTo>
                    <a:cubicBezTo>
                      <a:pt x="20" y="50"/>
                      <a:pt x="13" y="51"/>
                      <a:pt x="13" y="56"/>
                    </a:cubicBezTo>
                    <a:cubicBezTo>
                      <a:pt x="13" y="62"/>
                      <a:pt x="18" y="67"/>
                      <a:pt x="18" y="73"/>
                    </a:cubicBezTo>
                    <a:cubicBezTo>
                      <a:pt x="18" y="80"/>
                      <a:pt x="14" y="83"/>
                      <a:pt x="14" y="89"/>
                    </a:cubicBezTo>
                    <a:cubicBezTo>
                      <a:pt x="9" y="87"/>
                      <a:pt x="10" y="82"/>
                      <a:pt x="10" y="75"/>
                    </a:cubicBezTo>
                    <a:cubicBezTo>
                      <a:pt x="10" y="72"/>
                      <a:pt x="7" y="73"/>
                      <a:pt x="5" y="72"/>
                    </a:cubicBezTo>
                    <a:cubicBezTo>
                      <a:pt x="2" y="68"/>
                      <a:pt x="4" y="59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8790639" y="4203587"/>
                <a:ext cx="22730" cy="35516"/>
              </a:xfrm>
              <a:custGeom>
                <a:avLst/>
                <a:gdLst>
                  <a:gd name="T0" fmla="*/ 9 w 10"/>
                  <a:gd name="T1" fmla="*/ 4 h 15"/>
                  <a:gd name="T2" fmla="*/ 5 w 10"/>
                  <a:gd name="T3" fmla="*/ 0 h 15"/>
                  <a:gd name="T4" fmla="*/ 0 w 10"/>
                  <a:gd name="T5" fmla="*/ 11 h 15"/>
                  <a:gd name="T6" fmla="*/ 4 w 10"/>
                  <a:gd name="T7" fmla="*/ 15 h 15"/>
                  <a:gd name="T8" fmla="*/ 9 w 10"/>
                  <a:gd name="T9" fmla="*/ 4 h 15"/>
                  <a:gd name="T10" fmla="*/ 9 w 10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9" y="4"/>
                    </a:moveTo>
                    <a:cubicBezTo>
                      <a:pt x="6" y="4"/>
                      <a:pt x="6" y="0"/>
                      <a:pt x="5" y="0"/>
                    </a:cubicBezTo>
                    <a:cubicBezTo>
                      <a:pt x="1" y="0"/>
                      <a:pt x="0" y="6"/>
                      <a:pt x="0" y="11"/>
                    </a:cubicBezTo>
                    <a:cubicBezTo>
                      <a:pt x="0" y="14"/>
                      <a:pt x="3" y="14"/>
                      <a:pt x="4" y="15"/>
                    </a:cubicBezTo>
                    <a:cubicBezTo>
                      <a:pt x="5" y="13"/>
                      <a:pt x="10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8779273" y="3787340"/>
                <a:ext cx="31254" cy="122175"/>
              </a:xfrm>
              <a:custGeom>
                <a:avLst/>
                <a:gdLst>
                  <a:gd name="T0" fmla="*/ 14 w 14"/>
                  <a:gd name="T1" fmla="*/ 15 h 53"/>
                  <a:gd name="T2" fmla="*/ 14 w 14"/>
                  <a:gd name="T3" fmla="*/ 37 h 53"/>
                  <a:gd name="T4" fmla="*/ 9 w 14"/>
                  <a:gd name="T5" fmla="*/ 53 h 53"/>
                  <a:gd name="T6" fmla="*/ 0 w 14"/>
                  <a:gd name="T7" fmla="*/ 29 h 53"/>
                  <a:gd name="T8" fmla="*/ 1 w 14"/>
                  <a:gd name="T9" fmla="*/ 9 h 53"/>
                  <a:gd name="T10" fmla="*/ 14 w 14"/>
                  <a:gd name="T11" fmla="*/ 15 h 53"/>
                  <a:gd name="T12" fmla="*/ 14 w 14"/>
                  <a:gd name="T13" fmla="*/ 1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3">
                    <a:moveTo>
                      <a:pt x="14" y="15"/>
                    </a:moveTo>
                    <a:cubicBezTo>
                      <a:pt x="14" y="24"/>
                      <a:pt x="14" y="34"/>
                      <a:pt x="14" y="37"/>
                    </a:cubicBezTo>
                    <a:cubicBezTo>
                      <a:pt x="14" y="39"/>
                      <a:pt x="10" y="53"/>
                      <a:pt x="9" y="53"/>
                    </a:cubicBezTo>
                    <a:cubicBezTo>
                      <a:pt x="5" y="46"/>
                      <a:pt x="0" y="40"/>
                      <a:pt x="0" y="29"/>
                    </a:cubicBezTo>
                    <a:cubicBezTo>
                      <a:pt x="0" y="21"/>
                      <a:pt x="1" y="16"/>
                      <a:pt x="1" y="9"/>
                    </a:cubicBezTo>
                    <a:cubicBezTo>
                      <a:pt x="1" y="0"/>
                      <a:pt x="14" y="7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8790639" y="3619705"/>
                <a:ext cx="29833" cy="61088"/>
              </a:xfrm>
              <a:custGeom>
                <a:avLst/>
                <a:gdLst>
                  <a:gd name="T0" fmla="*/ 6 w 13"/>
                  <a:gd name="T1" fmla="*/ 24 h 27"/>
                  <a:gd name="T2" fmla="*/ 6 w 13"/>
                  <a:gd name="T3" fmla="*/ 17 h 27"/>
                  <a:gd name="T4" fmla="*/ 6 w 13"/>
                  <a:gd name="T5" fmla="*/ 17 h 27"/>
                  <a:gd name="T6" fmla="*/ 0 w 13"/>
                  <a:gd name="T7" fmla="*/ 5 h 27"/>
                  <a:gd name="T8" fmla="*/ 4 w 13"/>
                  <a:gd name="T9" fmla="*/ 0 h 27"/>
                  <a:gd name="T10" fmla="*/ 13 w 13"/>
                  <a:gd name="T11" fmla="*/ 21 h 27"/>
                  <a:gd name="T12" fmla="*/ 10 w 13"/>
                  <a:gd name="T13" fmla="*/ 27 h 27"/>
                  <a:gd name="T14" fmla="*/ 6 w 13"/>
                  <a:gd name="T15" fmla="*/ 24 h 27"/>
                  <a:gd name="T16" fmla="*/ 6 w 13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7">
                    <a:moveTo>
                      <a:pt x="6" y="24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3"/>
                      <a:pt x="0" y="11"/>
                      <a:pt x="0" y="5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8" y="6"/>
                      <a:pt x="13" y="9"/>
                      <a:pt x="13" y="21"/>
                    </a:cubicBezTo>
                    <a:cubicBezTo>
                      <a:pt x="13" y="24"/>
                      <a:pt x="13" y="27"/>
                      <a:pt x="10" y="27"/>
                    </a:cubicBezTo>
                    <a:cubicBezTo>
                      <a:pt x="9" y="27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8787797" y="3577085"/>
                <a:ext cx="11366" cy="24151"/>
              </a:xfrm>
              <a:custGeom>
                <a:avLst/>
                <a:gdLst>
                  <a:gd name="T0" fmla="*/ 4 w 5"/>
                  <a:gd name="T1" fmla="*/ 10 h 10"/>
                  <a:gd name="T2" fmla="*/ 0 w 5"/>
                  <a:gd name="T3" fmla="*/ 7 h 10"/>
                  <a:gd name="T4" fmla="*/ 1 w 5"/>
                  <a:gd name="T5" fmla="*/ 0 h 10"/>
                  <a:gd name="T6" fmla="*/ 5 w 5"/>
                  <a:gd name="T7" fmla="*/ 3 h 10"/>
                  <a:gd name="T8" fmla="*/ 5 w 5"/>
                  <a:gd name="T9" fmla="*/ 9 h 10"/>
                  <a:gd name="T10" fmla="*/ 5 w 5"/>
                  <a:gd name="T11" fmla="*/ 9 h 10"/>
                  <a:gd name="T12" fmla="*/ 5 w 5"/>
                  <a:gd name="T13" fmla="*/ 9 h 10"/>
                  <a:gd name="T14" fmla="*/ 4 w 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0">
                    <a:moveTo>
                      <a:pt x="4" y="10"/>
                    </a:moveTo>
                    <a:cubicBezTo>
                      <a:pt x="1" y="10"/>
                      <a:pt x="0" y="9"/>
                      <a:pt x="0" y="7"/>
                    </a:cubicBezTo>
                    <a:cubicBezTo>
                      <a:pt x="0" y="3"/>
                      <a:pt x="0" y="3"/>
                      <a:pt x="1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5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8780694" y="3515999"/>
                <a:ext cx="18468" cy="19889"/>
              </a:xfrm>
              <a:custGeom>
                <a:avLst/>
                <a:gdLst>
                  <a:gd name="T0" fmla="*/ 7 w 8"/>
                  <a:gd name="T1" fmla="*/ 4 h 9"/>
                  <a:gd name="T2" fmla="*/ 0 w 8"/>
                  <a:gd name="T3" fmla="*/ 0 h 9"/>
                  <a:gd name="T4" fmla="*/ 0 w 8"/>
                  <a:gd name="T5" fmla="*/ 5 h 9"/>
                  <a:gd name="T6" fmla="*/ 3 w 8"/>
                  <a:gd name="T7" fmla="*/ 9 h 9"/>
                  <a:gd name="T8" fmla="*/ 8 w 8"/>
                  <a:gd name="T9" fmla="*/ 5 h 9"/>
                  <a:gd name="T10" fmla="*/ 7 w 8"/>
                  <a:gd name="T11" fmla="*/ 4 h 9"/>
                  <a:gd name="T12" fmla="*/ 7 w 8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7" y="4"/>
                    </a:moveTo>
                    <a:cubicBezTo>
                      <a:pt x="4" y="4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6"/>
                      <a:pt x="2" y="9"/>
                      <a:pt x="3" y="9"/>
                    </a:cubicBezTo>
                    <a:cubicBezTo>
                      <a:pt x="4" y="9"/>
                      <a:pt x="7" y="6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8762226" y="3479062"/>
                <a:ext cx="17047" cy="18468"/>
              </a:xfrm>
              <a:custGeom>
                <a:avLst/>
                <a:gdLst>
                  <a:gd name="T0" fmla="*/ 4 w 7"/>
                  <a:gd name="T1" fmla="*/ 8 h 8"/>
                  <a:gd name="T2" fmla="*/ 0 w 7"/>
                  <a:gd name="T3" fmla="*/ 5 h 8"/>
                  <a:gd name="T4" fmla="*/ 0 w 7"/>
                  <a:gd name="T5" fmla="*/ 5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  <a:gd name="T12" fmla="*/ 4 w 7"/>
                  <a:gd name="T13" fmla="*/ 8 h 8"/>
                  <a:gd name="T14" fmla="*/ 4 w 7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cubicBezTo>
                      <a:pt x="2" y="8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7" y="5"/>
                    </a:cubicBezTo>
                    <a:cubicBezTo>
                      <a:pt x="6" y="5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8730972" y="3372514"/>
                <a:ext cx="19889" cy="29833"/>
              </a:xfrm>
              <a:custGeom>
                <a:avLst/>
                <a:gdLst>
                  <a:gd name="T0" fmla="*/ 5 w 9"/>
                  <a:gd name="T1" fmla="*/ 0 h 13"/>
                  <a:gd name="T2" fmla="*/ 0 w 9"/>
                  <a:gd name="T3" fmla="*/ 7 h 13"/>
                  <a:gd name="T4" fmla="*/ 5 w 9"/>
                  <a:gd name="T5" fmla="*/ 13 h 13"/>
                  <a:gd name="T6" fmla="*/ 9 w 9"/>
                  <a:gd name="T7" fmla="*/ 7 h 13"/>
                  <a:gd name="T8" fmla="*/ 9 w 9"/>
                  <a:gd name="T9" fmla="*/ 2 h 13"/>
                  <a:gd name="T10" fmla="*/ 5 w 9"/>
                  <a:gd name="T11" fmla="*/ 0 h 13"/>
                  <a:gd name="T12" fmla="*/ 5 w 9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cubicBezTo>
                      <a:pt x="0" y="0"/>
                      <a:pt x="0" y="4"/>
                      <a:pt x="0" y="7"/>
                    </a:cubicBezTo>
                    <a:cubicBezTo>
                      <a:pt x="0" y="12"/>
                      <a:pt x="3" y="13"/>
                      <a:pt x="5" y="13"/>
                    </a:cubicBezTo>
                    <a:cubicBezTo>
                      <a:pt x="8" y="13"/>
                      <a:pt x="9" y="8"/>
                      <a:pt x="9" y="7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8723868" y="3328474"/>
                <a:ext cx="15627" cy="14206"/>
              </a:xfrm>
              <a:custGeom>
                <a:avLst/>
                <a:gdLst>
                  <a:gd name="T0" fmla="*/ 7 w 7"/>
                  <a:gd name="T1" fmla="*/ 4 h 6"/>
                  <a:gd name="T2" fmla="*/ 3 w 7"/>
                  <a:gd name="T3" fmla="*/ 0 h 6"/>
                  <a:gd name="T4" fmla="*/ 3 w 7"/>
                  <a:gd name="T5" fmla="*/ 0 h 6"/>
                  <a:gd name="T6" fmla="*/ 0 w 7"/>
                  <a:gd name="T7" fmla="*/ 4 h 6"/>
                  <a:gd name="T8" fmla="*/ 6 w 7"/>
                  <a:gd name="T9" fmla="*/ 6 h 6"/>
                  <a:gd name="T10" fmla="*/ 7 w 7"/>
                  <a:gd name="T11" fmla="*/ 4 h 6"/>
                  <a:gd name="T12" fmla="*/ 7 w 7"/>
                  <a:gd name="T13" fmla="*/ 4 h 6"/>
                  <a:gd name="T14" fmla="*/ 7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5" y="6"/>
                      <a:pt x="6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8698297" y="3275910"/>
                <a:ext cx="36937" cy="39778"/>
              </a:xfrm>
              <a:custGeom>
                <a:avLst/>
                <a:gdLst>
                  <a:gd name="T0" fmla="*/ 16 w 16"/>
                  <a:gd name="T1" fmla="*/ 11 h 17"/>
                  <a:gd name="T2" fmla="*/ 2 w 16"/>
                  <a:gd name="T3" fmla="*/ 0 h 17"/>
                  <a:gd name="T4" fmla="*/ 0 w 16"/>
                  <a:gd name="T5" fmla="*/ 1 h 17"/>
                  <a:gd name="T6" fmla="*/ 5 w 16"/>
                  <a:gd name="T7" fmla="*/ 11 h 17"/>
                  <a:gd name="T8" fmla="*/ 11 w 16"/>
                  <a:gd name="T9" fmla="*/ 17 h 17"/>
                  <a:gd name="T10" fmla="*/ 16 w 16"/>
                  <a:gd name="T11" fmla="*/ 11 h 17"/>
                  <a:gd name="T12" fmla="*/ 16 w 16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">
                    <a:moveTo>
                      <a:pt x="16" y="11"/>
                    </a:moveTo>
                    <a:cubicBezTo>
                      <a:pt x="13" y="7"/>
                      <a:pt x="7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5"/>
                      <a:pt x="0" y="11"/>
                      <a:pt x="5" y="11"/>
                    </a:cubicBezTo>
                    <a:cubicBezTo>
                      <a:pt x="5" y="17"/>
                      <a:pt x="7" y="17"/>
                      <a:pt x="11" y="17"/>
                    </a:cubicBezTo>
                    <a:cubicBezTo>
                      <a:pt x="14" y="17"/>
                      <a:pt x="16" y="15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8654257" y="3126744"/>
                <a:ext cx="35516" cy="100865"/>
              </a:xfrm>
              <a:custGeom>
                <a:avLst/>
                <a:gdLst>
                  <a:gd name="T0" fmla="*/ 0 w 15"/>
                  <a:gd name="T1" fmla="*/ 0 h 44"/>
                  <a:gd name="T2" fmla="*/ 8 w 15"/>
                  <a:gd name="T3" fmla="*/ 2 h 44"/>
                  <a:gd name="T4" fmla="*/ 15 w 15"/>
                  <a:gd name="T5" fmla="*/ 19 h 44"/>
                  <a:gd name="T6" fmla="*/ 15 w 15"/>
                  <a:gd name="T7" fmla="*/ 39 h 44"/>
                  <a:gd name="T8" fmla="*/ 10 w 15"/>
                  <a:gd name="T9" fmla="*/ 44 h 44"/>
                  <a:gd name="T10" fmla="*/ 0 w 15"/>
                  <a:gd name="T11" fmla="*/ 33 h 44"/>
                  <a:gd name="T12" fmla="*/ 4 w 15"/>
                  <a:gd name="T13" fmla="*/ 20 h 44"/>
                  <a:gd name="T14" fmla="*/ 0 w 15"/>
                  <a:gd name="T15" fmla="*/ 8 h 44"/>
                  <a:gd name="T16" fmla="*/ 0 w 15"/>
                  <a:gd name="T17" fmla="*/ 0 h 44"/>
                  <a:gd name="T18" fmla="*/ 0 w 15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4">
                    <a:moveTo>
                      <a:pt x="0" y="0"/>
                    </a:moveTo>
                    <a:cubicBezTo>
                      <a:pt x="1" y="0"/>
                      <a:pt x="8" y="2"/>
                      <a:pt x="8" y="2"/>
                    </a:cubicBezTo>
                    <a:cubicBezTo>
                      <a:pt x="15" y="2"/>
                      <a:pt x="10" y="12"/>
                      <a:pt x="15" y="19"/>
                    </a:cubicBezTo>
                    <a:cubicBezTo>
                      <a:pt x="15" y="27"/>
                      <a:pt x="15" y="35"/>
                      <a:pt x="15" y="39"/>
                    </a:cubicBezTo>
                    <a:cubicBezTo>
                      <a:pt x="15" y="40"/>
                      <a:pt x="14" y="44"/>
                      <a:pt x="10" y="44"/>
                    </a:cubicBezTo>
                    <a:cubicBezTo>
                      <a:pt x="8" y="44"/>
                      <a:pt x="0" y="36"/>
                      <a:pt x="0" y="33"/>
                    </a:cubicBezTo>
                    <a:cubicBezTo>
                      <a:pt x="0" y="27"/>
                      <a:pt x="4" y="25"/>
                      <a:pt x="4" y="20"/>
                    </a:cubicBezTo>
                    <a:cubicBezTo>
                      <a:pt x="4" y="13"/>
                      <a:pt x="0" y="14"/>
                      <a:pt x="0" y="8"/>
                    </a:cubicBezTo>
                    <a:cubicBezTo>
                      <a:pt x="0" y="8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8652837" y="3089807"/>
                <a:ext cx="29833" cy="26992"/>
              </a:xfrm>
              <a:custGeom>
                <a:avLst/>
                <a:gdLst>
                  <a:gd name="T0" fmla="*/ 6 w 13"/>
                  <a:gd name="T1" fmla="*/ 2 h 12"/>
                  <a:gd name="T2" fmla="*/ 0 w 13"/>
                  <a:gd name="T3" fmla="*/ 0 h 12"/>
                  <a:gd name="T4" fmla="*/ 0 w 13"/>
                  <a:gd name="T5" fmla="*/ 7 h 12"/>
                  <a:gd name="T6" fmla="*/ 6 w 13"/>
                  <a:gd name="T7" fmla="*/ 12 h 12"/>
                  <a:gd name="T8" fmla="*/ 13 w 13"/>
                  <a:gd name="T9" fmla="*/ 7 h 12"/>
                  <a:gd name="T10" fmla="*/ 13 w 13"/>
                  <a:gd name="T11" fmla="*/ 7 h 12"/>
                  <a:gd name="T12" fmla="*/ 6 w 13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6" y="2"/>
                    </a:moveTo>
                    <a:cubicBezTo>
                      <a:pt x="2" y="2"/>
                      <a:pt x="2" y="1"/>
                      <a:pt x="0" y="0"/>
                    </a:cubicBezTo>
                    <a:cubicBezTo>
                      <a:pt x="0" y="3"/>
                      <a:pt x="0" y="6"/>
                      <a:pt x="0" y="7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1" y="12"/>
                      <a:pt x="12" y="11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8605956" y="3135267"/>
                <a:ext cx="25571" cy="22730"/>
              </a:xfrm>
              <a:custGeom>
                <a:avLst/>
                <a:gdLst>
                  <a:gd name="T0" fmla="*/ 11 w 11"/>
                  <a:gd name="T1" fmla="*/ 2 h 10"/>
                  <a:gd name="T2" fmla="*/ 5 w 11"/>
                  <a:gd name="T3" fmla="*/ 0 h 10"/>
                  <a:gd name="T4" fmla="*/ 0 w 11"/>
                  <a:gd name="T5" fmla="*/ 7 h 10"/>
                  <a:gd name="T6" fmla="*/ 8 w 11"/>
                  <a:gd name="T7" fmla="*/ 10 h 10"/>
                  <a:gd name="T8" fmla="*/ 11 w 11"/>
                  <a:gd name="T9" fmla="*/ 10 h 10"/>
                  <a:gd name="T10" fmla="*/ 11 w 11"/>
                  <a:gd name="T11" fmla="*/ 2 h 10"/>
                  <a:gd name="T12" fmla="*/ 11 w 11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11" y="2"/>
                    </a:moveTo>
                    <a:cubicBezTo>
                      <a:pt x="9" y="2"/>
                      <a:pt x="6" y="0"/>
                      <a:pt x="5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8"/>
                      <a:pt x="6" y="10"/>
                      <a:pt x="8" y="10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1" y="7"/>
                      <a:pt x="11" y="7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7722320" y="3547252"/>
                <a:ext cx="59667" cy="48301"/>
              </a:xfrm>
              <a:custGeom>
                <a:avLst/>
                <a:gdLst>
                  <a:gd name="T0" fmla="*/ 12 w 26"/>
                  <a:gd name="T1" fmla="*/ 0 h 21"/>
                  <a:gd name="T2" fmla="*/ 0 w 26"/>
                  <a:gd name="T3" fmla="*/ 15 h 21"/>
                  <a:gd name="T4" fmla="*/ 26 w 26"/>
                  <a:gd name="T5" fmla="*/ 12 h 21"/>
                  <a:gd name="T6" fmla="*/ 12 w 26"/>
                  <a:gd name="T7" fmla="*/ 0 h 21"/>
                  <a:gd name="T8" fmla="*/ 12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12" y="0"/>
                    </a:moveTo>
                    <a:cubicBezTo>
                      <a:pt x="2" y="4"/>
                      <a:pt x="0" y="4"/>
                      <a:pt x="0" y="15"/>
                    </a:cubicBezTo>
                    <a:cubicBezTo>
                      <a:pt x="15" y="17"/>
                      <a:pt x="18" y="21"/>
                      <a:pt x="26" y="12"/>
                    </a:cubicBezTo>
                    <a:cubicBezTo>
                      <a:pt x="21" y="7"/>
                      <a:pt x="15" y="6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auto">
              <a:xfrm>
                <a:off x="8137146" y="2106725"/>
                <a:ext cx="41199" cy="98025"/>
              </a:xfrm>
              <a:custGeom>
                <a:avLst/>
                <a:gdLst>
                  <a:gd name="T0" fmla="*/ 4 w 18"/>
                  <a:gd name="T1" fmla="*/ 24 h 43"/>
                  <a:gd name="T2" fmla="*/ 1 w 18"/>
                  <a:gd name="T3" fmla="*/ 10 h 43"/>
                  <a:gd name="T4" fmla="*/ 1 w 18"/>
                  <a:gd name="T5" fmla="*/ 10 h 43"/>
                  <a:gd name="T6" fmla="*/ 0 w 18"/>
                  <a:gd name="T7" fmla="*/ 5 h 43"/>
                  <a:gd name="T8" fmla="*/ 4 w 18"/>
                  <a:gd name="T9" fmla="*/ 0 h 43"/>
                  <a:gd name="T10" fmla="*/ 4 w 18"/>
                  <a:gd name="T11" fmla="*/ 0 h 43"/>
                  <a:gd name="T12" fmla="*/ 14 w 18"/>
                  <a:gd name="T13" fmla="*/ 5 h 43"/>
                  <a:gd name="T14" fmla="*/ 14 w 18"/>
                  <a:gd name="T15" fmla="*/ 5 h 43"/>
                  <a:gd name="T16" fmla="*/ 14 w 18"/>
                  <a:gd name="T17" fmla="*/ 17 h 43"/>
                  <a:gd name="T18" fmla="*/ 17 w 18"/>
                  <a:gd name="T19" fmla="*/ 43 h 43"/>
                  <a:gd name="T20" fmla="*/ 14 w 18"/>
                  <a:gd name="T21" fmla="*/ 38 h 43"/>
                  <a:gd name="T22" fmla="*/ 4 w 18"/>
                  <a:gd name="T23" fmla="*/ 24 h 43"/>
                  <a:gd name="T24" fmla="*/ 4 w 18"/>
                  <a:gd name="T25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3">
                    <a:moveTo>
                      <a:pt x="4" y="24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11"/>
                      <a:pt x="14" y="13"/>
                      <a:pt x="14" y="17"/>
                    </a:cubicBezTo>
                    <a:cubicBezTo>
                      <a:pt x="14" y="24"/>
                      <a:pt x="18" y="38"/>
                      <a:pt x="17" y="43"/>
                    </a:cubicBezTo>
                    <a:cubicBezTo>
                      <a:pt x="16" y="43"/>
                      <a:pt x="15" y="40"/>
                      <a:pt x="14" y="38"/>
                    </a:cubicBezTo>
                    <a:cubicBezTo>
                      <a:pt x="12" y="32"/>
                      <a:pt x="4" y="29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81"/>
              <p:cNvSpPr>
                <a:spLocks/>
              </p:cNvSpPr>
              <p:nvPr/>
            </p:nvSpPr>
            <p:spPr bwMode="auto">
              <a:xfrm>
                <a:off x="7726581" y="3594134"/>
                <a:ext cx="704637" cy="730208"/>
              </a:xfrm>
              <a:custGeom>
                <a:avLst/>
                <a:gdLst>
                  <a:gd name="T0" fmla="*/ 64 w 306"/>
                  <a:gd name="T1" fmla="*/ 99 h 317"/>
                  <a:gd name="T2" fmla="*/ 49 w 306"/>
                  <a:gd name="T3" fmla="*/ 75 h 317"/>
                  <a:gd name="T4" fmla="*/ 18 w 306"/>
                  <a:gd name="T5" fmla="*/ 28 h 317"/>
                  <a:gd name="T6" fmla="*/ 27 w 306"/>
                  <a:gd name="T7" fmla="*/ 0 h 317"/>
                  <a:gd name="T8" fmla="*/ 104 w 306"/>
                  <a:gd name="T9" fmla="*/ 68 h 317"/>
                  <a:gd name="T10" fmla="*/ 196 w 306"/>
                  <a:gd name="T11" fmla="*/ 124 h 317"/>
                  <a:gd name="T12" fmla="*/ 248 w 306"/>
                  <a:gd name="T13" fmla="*/ 155 h 317"/>
                  <a:gd name="T14" fmla="*/ 192 w 306"/>
                  <a:gd name="T15" fmla="*/ 153 h 317"/>
                  <a:gd name="T16" fmla="*/ 192 w 306"/>
                  <a:gd name="T17" fmla="*/ 153 h 317"/>
                  <a:gd name="T18" fmla="*/ 190 w 306"/>
                  <a:gd name="T19" fmla="*/ 180 h 317"/>
                  <a:gd name="T20" fmla="*/ 190 w 306"/>
                  <a:gd name="T21" fmla="*/ 180 h 317"/>
                  <a:gd name="T22" fmla="*/ 211 w 306"/>
                  <a:gd name="T23" fmla="*/ 218 h 317"/>
                  <a:gd name="T24" fmla="*/ 306 w 306"/>
                  <a:gd name="T25" fmla="*/ 274 h 317"/>
                  <a:gd name="T26" fmla="*/ 280 w 306"/>
                  <a:gd name="T27" fmla="*/ 264 h 317"/>
                  <a:gd name="T28" fmla="*/ 260 w 306"/>
                  <a:gd name="T29" fmla="*/ 275 h 317"/>
                  <a:gd name="T30" fmla="*/ 275 w 306"/>
                  <a:gd name="T31" fmla="*/ 317 h 317"/>
                  <a:gd name="T32" fmla="*/ 173 w 306"/>
                  <a:gd name="T33" fmla="*/ 214 h 317"/>
                  <a:gd name="T34" fmla="*/ 70 w 306"/>
                  <a:gd name="T35" fmla="*/ 99 h 317"/>
                  <a:gd name="T36" fmla="*/ 70 w 306"/>
                  <a:gd name="T37" fmla="*/ 99 h 317"/>
                  <a:gd name="T38" fmla="*/ 64 w 306"/>
                  <a:gd name="T39" fmla="*/ 9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6" h="317">
                    <a:moveTo>
                      <a:pt x="64" y="99"/>
                    </a:moveTo>
                    <a:cubicBezTo>
                      <a:pt x="56" y="89"/>
                      <a:pt x="56" y="84"/>
                      <a:pt x="49" y="75"/>
                    </a:cubicBezTo>
                    <a:cubicBezTo>
                      <a:pt x="44" y="50"/>
                      <a:pt x="0" y="28"/>
                      <a:pt x="18" y="28"/>
                    </a:cubicBezTo>
                    <a:cubicBezTo>
                      <a:pt x="45" y="29"/>
                      <a:pt x="24" y="13"/>
                      <a:pt x="27" y="0"/>
                    </a:cubicBezTo>
                    <a:cubicBezTo>
                      <a:pt x="71" y="17"/>
                      <a:pt x="72" y="33"/>
                      <a:pt x="104" y="68"/>
                    </a:cubicBezTo>
                    <a:cubicBezTo>
                      <a:pt x="126" y="92"/>
                      <a:pt x="163" y="110"/>
                      <a:pt x="196" y="124"/>
                    </a:cubicBezTo>
                    <a:cubicBezTo>
                      <a:pt x="217" y="132"/>
                      <a:pt x="217" y="141"/>
                      <a:pt x="248" y="155"/>
                    </a:cubicBezTo>
                    <a:cubicBezTo>
                      <a:pt x="226" y="162"/>
                      <a:pt x="198" y="132"/>
                      <a:pt x="192" y="153"/>
                    </a:cubicBezTo>
                    <a:cubicBezTo>
                      <a:pt x="192" y="153"/>
                      <a:pt x="192" y="153"/>
                      <a:pt x="192" y="153"/>
                    </a:cubicBezTo>
                    <a:cubicBezTo>
                      <a:pt x="190" y="180"/>
                      <a:pt x="190" y="180"/>
                      <a:pt x="190" y="180"/>
                    </a:cubicBezTo>
                    <a:cubicBezTo>
                      <a:pt x="190" y="180"/>
                      <a:pt x="190" y="180"/>
                      <a:pt x="190" y="180"/>
                    </a:cubicBezTo>
                    <a:cubicBezTo>
                      <a:pt x="203" y="191"/>
                      <a:pt x="200" y="209"/>
                      <a:pt x="211" y="218"/>
                    </a:cubicBezTo>
                    <a:cubicBezTo>
                      <a:pt x="231" y="260"/>
                      <a:pt x="292" y="233"/>
                      <a:pt x="306" y="274"/>
                    </a:cubicBezTo>
                    <a:cubicBezTo>
                      <a:pt x="292" y="270"/>
                      <a:pt x="289" y="264"/>
                      <a:pt x="280" y="264"/>
                    </a:cubicBezTo>
                    <a:cubicBezTo>
                      <a:pt x="272" y="264"/>
                      <a:pt x="267" y="269"/>
                      <a:pt x="260" y="275"/>
                    </a:cubicBezTo>
                    <a:cubicBezTo>
                      <a:pt x="256" y="281"/>
                      <a:pt x="274" y="303"/>
                      <a:pt x="275" y="317"/>
                    </a:cubicBezTo>
                    <a:cubicBezTo>
                      <a:pt x="226" y="291"/>
                      <a:pt x="224" y="233"/>
                      <a:pt x="173" y="214"/>
                    </a:cubicBezTo>
                    <a:cubicBezTo>
                      <a:pt x="155" y="168"/>
                      <a:pt x="105" y="103"/>
                      <a:pt x="70" y="99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4" y="99"/>
                      <a:pt x="64" y="99"/>
                      <a:pt x="64" y="99"/>
                    </a:cubicBezTo>
                    <a:close/>
                  </a:path>
                </a:pathLst>
              </a:custGeom>
              <a:solidFill>
                <a:srgbClr val="E6338D"/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08"/>
              <p:cNvSpPr>
                <a:spLocks/>
              </p:cNvSpPr>
              <p:nvPr/>
            </p:nvSpPr>
            <p:spPr bwMode="auto">
              <a:xfrm>
                <a:off x="7455239" y="4436571"/>
                <a:ext cx="289809" cy="292651"/>
              </a:xfrm>
              <a:custGeom>
                <a:avLst/>
                <a:gdLst>
                  <a:gd name="T0" fmla="*/ 125 w 126"/>
                  <a:gd name="T1" fmla="*/ 17 h 127"/>
                  <a:gd name="T2" fmla="*/ 118 w 126"/>
                  <a:gd name="T3" fmla="*/ 12 h 127"/>
                  <a:gd name="T4" fmla="*/ 87 w 126"/>
                  <a:gd name="T5" fmla="*/ 69 h 127"/>
                  <a:gd name="T6" fmla="*/ 24 w 126"/>
                  <a:gd name="T7" fmla="*/ 105 h 127"/>
                  <a:gd name="T8" fmla="*/ 0 w 126"/>
                  <a:gd name="T9" fmla="*/ 73 h 127"/>
                  <a:gd name="T10" fmla="*/ 6 w 126"/>
                  <a:gd name="T11" fmla="*/ 55 h 127"/>
                  <a:gd name="T12" fmla="*/ 6 w 126"/>
                  <a:gd name="T13" fmla="*/ 49 h 127"/>
                  <a:gd name="T14" fmla="*/ 13 w 126"/>
                  <a:gd name="T15" fmla="*/ 35 h 127"/>
                  <a:gd name="T16" fmla="*/ 13 w 126"/>
                  <a:gd name="T17" fmla="*/ 35 h 127"/>
                  <a:gd name="T18" fmla="*/ 17 w 126"/>
                  <a:gd name="T19" fmla="*/ 36 h 127"/>
                  <a:gd name="T20" fmla="*/ 17 w 126"/>
                  <a:gd name="T21" fmla="*/ 36 h 127"/>
                  <a:gd name="T22" fmla="*/ 25 w 126"/>
                  <a:gd name="T23" fmla="*/ 32 h 127"/>
                  <a:gd name="T24" fmla="*/ 25 w 126"/>
                  <a:gd name="T25" fmla="*/ 22 h 127"/>
                  <a:gd name="T26" fmla="*/ 45 w 126"/>
                  <a:gd name="T27" fmla="*/ 17 h 127"/>
                  <a:gd name="T28" fmla="*/ 51 w 126"/>
                  <a:gd name="T29" fmla="*/ 12 h 127"/>
                  <a:gd name="T30" fmla="*/ 92 w 126"/>
                  <a:gd name="T31" fmla="*/ 20 h 127"/>
                  <a:gd name="T32" fmla="*/ 103 w 126"/>
                  <a:gd name="T33" fmla="*/ 5 h 127"/>
                  <a:gd name="T34" fmla="*/ 121 w 126"/>
                  <a:gd name="T35" fmla="*/ 1 h 127"/>
                  <a:gd name="T36" fmla="*/ 121 w 126"/>
                  <a:gd name="T37" fmla="*/ 1 h 127"/>
                  <a:gd name="T38" fmla="*/ 126 w 126"/>
                  <a:gd name="T39" fmla="*/ 1 h 127"/>
                  <a:gd name="T40" fmla="*/ 126 w 126"/>
                  <a:gd name="T41" fmla="*/ 1 h 127"/>
                  <a:gd name="T42" fmla="*/ 126 w 126"/>
                  <a:gd name="T43" fmla="*/ 17 h 127"/>
                  <a:gd name="T44" fmla="*/ 126 w 126"/>
                  <a:gd name="T45" fmla="*/ 17 h 127"/>
                  <a:gd name="T46" fmla="*/ 125 w 126"/>
                  <a:gd name="T47" fmla="*/ 17 h 127"/>
                  <a:gd name="T48" fmla="*/ 125 w 126"/>
                  <a:gd name="T49" fmla="*/ 1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7">
                    <a:moveTo>
                      <a:pt x="125" y="17"/>
                    </a:moveTo>
                    <a:cubicBezTo>
                      <a:pt x="124" y="15"/>
                      <a:pt x="121" y="12"/>
                      <a:pt x="118" y="12"/>
                    </a:cubicBezTo>
                    <a:cubicBezTo>
                      <a:pt x="104" y="23"/>
                      <a:pt x="98" y="49"/>
                      <a:pt x="87" y="69"/>
                    </a:cubicBezTo>
                    <a:cubicBezTo>
                      <a:pt x="70" y="101"/>
                      <a:pt x="35" y="127"/>
                      <a:pt x="24" y="105"/>
                    </a:cubicBezTo>
                    <a:cubicBezTo>
                      <a:pt x="11" y="80"/>
                      <a:pt x="16" y="75"/>
                      <a:pt x="0" y="73"/>
                    </a:cubicBezTo>
                    <a:cubicBezTo>
                      <a:pt x="4" y="67"/>
                      <a:pt x="6" y="63"/>
                      <a:pt x="6" y="55"/>
                    </a:cubicBezTo>
                    <a:cubicBezTo>
                      <a:pt x="6" y="52"/>
                      <a:pt x="6" y="53"/>
                      <a:pt x="6" y="49"/>
                    </a:cubicBezTo>
                    <a:cubicBezTo>
                      <a:pt x="6" y="41"/>
                      <a:pt x="12" y="43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0" y="36"/>
                      <a:pt x="23" y="33"/>
                      <a:pt x="25" y="32"/>
                    </a:cubicBezTo>
                    <a:cubicBezTo>
                      <a:pt x="25" y="27"/>
                      <a:pt x="25" y="23"/>
                      <a:pt x="25" y="22"/>
                    </a:cubicBezTo>
                    <a:cubicBezTo>
                      <a:pt x="25" y="11"/>
                      <a:pt x="34" y="20"/>
                      <a:pt x="45" y="17"/>
                    </a:cubicBezTo>
                    <a:cubicBezTo>
                      <a:pt x="48" y="17"/>
                      <a:pt x="49" y="12"/>
                      <a:pt x="51" y="12"/>
                    </a:cubicBezTo>
                    <a:cubicBezTo>
                      <a:pt x="66" y="12"/>
                      <a:pt x="77" y="20"/>
                      <a:pt x="92" y="20"/>
                    </a:cubicBezTo>
                    <a:cubicBezTo>
                      <a:pt x="103" y="20"/>
                      <a:pt x="100" y="14"/>
                      <a:pt x="103" y="5"/>
                    </a:cubicBezTo>
                    <a:cubicBezTo>
                      <a:pt x="104" y="0"/>
                      <a:pt x="115" y="3"/>
                      <a:pt x="121" y="1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6" y="10"/>
                      <a:pt x="125" y="12"/>
                      <a:pt x="126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25" y="17"/>
                      <a:pt x="125" y="17"/>
                      <a:pt x="125" y="17"/>
                    </a:cubicBezTo>
                    <a:close/>
                  </a:path>
                </a:pathLst>
              </a:custGeom>
              <a:solidFill>
                <a:srgbClr val="E69AC0"/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114"/>
              <p:cNvSpPr>
                <a:spLocks/>
              </p:cNvSpPr>
              <p:nvPr/>
            </p:nvSpPr>
            <p:spPr bwMode="auto">
              <a:xfrm>
                <a:off x="7435351" y="3687895"/>
                <a:ext cx="49722" cy="62508"/>
              </a:xfrm>
              <a:custGeom>
                <a:avLst/>
                <a:gdLst>
                  <a:gd name="T0" fmla="*/ 13 w 22"/>
                  <a:gd name="T1" fmla="*/ 0 h 27"/>
                  <a:gd name="T2" fmla="*/ 0 w 22"/>
                  <a:gd name="T3" fmla="*/ 19 h 27"/>
                  <a:gd name="T4" fmla="*/ 0 w 22"/>
                  <a:gd name="T5" fmla="*/ 19 h 27"/>
                  <a:gd name="T6" fmla="*/ 0 w 22"/>
                  <a:gd name="T7" fmla="*/ 27 h 27"/>
                  <a:gd name="T8" fmla="*/ 0 w 22"/>
                  <a:gd name="T9" fmla="*/ 27 h 27"/>
                  <a:gd name="T10" fmla="*/ 22 w 22"/>
                  <a:gd name="T11" fmla="*/ 27 h 27"/>
                  <a:gd name="T12" fmla="*/ 13 w 2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7">
                    <a:moveTo>
                      <a:pt x="13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1" y="25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15"/>
              <p:cNvSpPr>
                <a:spLocks/>
              </p:cNvSpPr>
              <p:nvPr/>
            </p:nvSpPr>
            <p:spPr bwMode="auto">
              <a:xfrm>
                <a:off x="7388470" y="3731935"/>
                <a:ext cx="21309" cy="29833"/>
              </a:xfrm>
              <a:custGeom>
                <a:avLst/>
                <a:gdLst>
                  <a:gd name="T0" fmla="*/ 0 w 9"/>
                  <a:gd name="T1" fmla="*/ 12 h 13"/>
                  <a:gd name="T2" fmla="*/ 9 w 9"/>
                  <a:gd name="T3" fmla="*/ 13 h 13"/>
                  <a:gd name="T4" fmla="*/ 9 w 9"/>
                  <a:gd name="T5" fmla="*/ 13 h 13"/>
                  <a:gd name="T6" fmla="*/ 9 w 9"/>
                  <a:gd name="T7" fmla="*/ 0 h 13"/>
                  <a:gd name="T8" fmla="*/ 9 w 9"/>
                  <a:gd name="T9" fmla="*/ 0 h 13"/>
                  <a:gd name="T10" fmla="*/ 0 w 9"/>
                  <a:gd name="T11" fmla="*/ 12 h 13"/>
                  <a:gd name="T12" fmla="*/ 0 w 9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0" y="12"/>
                    </a:moveTo>
                    <a:cubicBezTo>
                      <a:pt x="4" y="11"/>
                      <a:pt x="8" y="12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3"/>
                      <a:pt x="3" y="7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7737946" y="4291667"/>
                <a:ext cx="376468" cy="957509"/>
              </a:xfrm>
              <a:custGeom>
                <a:avLst/>
                <a:gdLst>
                  <a:gd name="T0" fmla="*/ 29 w 163"/>
                  <a:gd name="T1" fmla="*/ 160 h 416"/>
                  <a:gd name="T2" fmla="*/ 43 w 163"/>
                  <a:gd name="T3" fmla="*/ 153 h 416"/>
                  <a:gd name="T4" fmla="*/ 38 w 163"/>
                  <a:gd name="T5" fmla="*/ 136 h 416"/>
                  <a:gd name="T6" fmla="*/ 52 w 163"/>
                  <a:gd name="T7" fmla="*/ 116 h 416"/>
                  <a:gd name="T8" fmla="*/ 105 w 163"/>
                  <a:gd name="T9" fmla="*/ 91 h 416"/>
                  <a:gd name="T10" fmla="*/ 97 w 163"/>
                  <a:gd name="T11" fmla="*/ 74 h 416"/>
                  <a:gd name="T12" fmla="*/ 114 w 163"/>
                  <a:gd name="T13" fmla="*/ 59 h 416"/>
                  <a:gd name="T14" fmla="*/ 114 w 163"/>
                  <a:gd name="T15" fmla="*/ 59 h 416"/>
                  <a:gd name="T16" fmla="*/ 114 w 163"/>
                  <a:gd name="T17" fmla="*/ 40 h 416"/>
                  <a:gd name="T18" fmla="*/ 114 w 163"/>
                  <a:gd name="T19" fmla="*/ 40 h 416"/>
                  <a:gd name="T20" fmla="*/ 99 w 163"/>
                  <a:gd name="T21" fmla="*/ 40 h 416"/>
                  <a:gd name="T22" fmla="*/ 77 w 163"/>
                  <a:gd name="T23" fmla="*/ 30 h 416"/>
                  <a:gd name="T24" fmla="*/ 77 w 163"/>
                  <a:gd name="T25" fmla="*/ 30 h 416"/>
                  <a:gd name="T26" fmla="*/ 98 w 163"/>
                  <a:gd name="T27" fmla="*/ 0 h 416"/>
                  <a:gd name="T28" fmla="*/ 98 w 163"/>
                  <a:gd name="T29" fmla="*/ 0 h 416"/>
                  <a:gd name="T30" fmla="*/ 124 w 163"/>
                  <a:gd name="T31" fmla="*/ 14 h 416"/>
                  <a:gd name="T32" fmla="*/ 129 w 163"/>
                  <a:gd name="T33" fmla="*/ 31 h 416"/>
                  <a:gd name="T34" fmla="*/ 140 w 163"/>
                  <a:gd name="T35" fmla="*/ 26 h 416"/>
                  <a:gd name="T36" fmla="*/ 156 w 163"/>
                  <a:gd name="T37" fmla="*/ 80 h 416"/>
                  <a:gd name="T38" fmla="*/ 156 w 163"/>
                  <a:gd name="T39" fmla="*/ 278 h 416"/>
                  <a:gd name="T40" fmla="*/ 99 w 163"/>
                  <a:gd name="T41" fmla="*/ 355 h 416"/>
                  <a:gd name="T42" fmla="*/ 75 w 163"/>
                  <a:gd name="T43" fmla="*/ 345 h 416"/>
                  <a:gd name="T44" fmla="*/ 67 w 163"/>
                  <a:gd name="T45" fmla="*/ 390 h 416"/>
                  <a:gd name="T46" fmla="*/ 60 w 163"/>
                  <a:gd name="T47" fmla="*/ 416 h 416"/>
                  <a:gd name="T48" fmla="*/ 55 w 163"/>
                  <a:gd name="T49" fmla="*/ 381 h 416"/>
                  <a:gd name="T50" fmla="*/ 46 w 163"/>
                  <a:gd name="T51" fmla="*/ 352 h 416"/>
                  <a:gd name="T52" fmla="*/ 1 w 163"/>
                  <a:gd name="T53" fmla="*/ 298 h 416"/>
                  <a:gd name="T54" fmla="*/ 8 w 163"/>
                  <a:gd name="T55" fmla="*/ 257 h 416"/>
                  <a:gd name="T56" fmla="*/ 52 w 163"/>
                  <a:gd name="T57" fmla="*/ 250 h 416"/>
                  <a:gd name="T58" fmla="*/ 29 w 163"/>
                  <a:gd name="T59" fmla="*/ 159 h 416"/>
                  <a:gd name="T60" fmla="*/ 29 w 163"/>
                  <a:gd name="T61" fmla="*/ 159 h 416"/>
                  <a:gd name="T62" fmla="*/ 29 w 163"/>
                  <a:gd name="T63" fmla="*/ 16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3" h="416">
                    <a:moveTo>
                      <a:pt x="29" y="160"/>
                    </a:moveTo>
                    <a:cubicBezTo>
                      <a:pt x="35" y="160"/>
                      <a:pt x="43" y="160"/>
                      <a:pt x="43" y="153"/>
                    </a:cubicBezTo>
                    <a:cubicBezTo>
                      <a:pt x="43" y="147"/>
                      <a:pt x="38" y="144"/>
                      <a:pt x="38" y="136"/>
                    </a:cubicBezTo>
                    <a:cubicBezTo>
                      <a:pt x="38" y="130"/>
                      <a:pt x="46" y="116"/>
                      <a:pt x="52" y="116"/>
                    </a:cubicBezTo>
                    <a:cubicBezTo>
                      <a:pt x="72" y="116"/>
                      <a:pt x="105" y="115"/>
                      <a:pt x="105" y="91"/>
                    </a:cubicBezTo>
                    <a:cubicBezTo>
                      <a:pt x="105" y="85"/>
                      <a:pt x="97" y="80"/>
                      <a:pt x="97" y="74"/>
                    </a:cubicBezTo>
                    <a:cubicBezTo>
                      <a:pt x="97" y="69"/>
                      <a:pt x="110" y="67"/>
                      <a:pt x="114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07" y="36"/>
                      <a:pt x="108" y="40"/>
                      <a:pt x="99" y="40"/>
                    </a:cubicBezTo>
                    <a:cubicBezTo>
                      <a:pt x="97" y="4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0" y="0"/>
                      <a:pt x="124" y="11"/>
                      <a:pt x="124" y="14"/>
                    </a:cubicBezTo>
                    <a:cubicBezTo>
                      <a:pt x="126" y="18"/>
                      <a:pt x="123" y="31"/>
                      <a:pt x="129" y="31"/>
                    </a:cubicBezTo>
                    <a:cubicBezTo>
                      <a:pt x="132" y="31"/>
                      <a:pt x="135" y="27"/>
                      <a:pt x="140" y="26"/>
                    </a:cubicBezTo>
                    <a:cubicBezTo>
                      <a:pt x="141" y="40"/>
                      <a:pt x="146" y="58"/>
                      <a:pt x="156" y="80"/>
                    </a:cubicBezTo>
                    <a:cubicBezTo>
                      <a:pt x="156" y="155"/>
                      <a:pt x="163" y="244"/>
                      <a:pt x="156" y="278"/>
                    </a:cubicBezTo>
                    <a:cubicBezTo>
                      <a:pt x="151" y="297"/>
                      <a:pt x="135" y="355"/>
                      <a:pt x="99" y="355"/>
                    </a:cubicBezTo>
                    <a:cubicBezTo>
                      <a:pt x="84" y="355"/>
                      <a:pt x="91" y="332"/>
                      <a:pt x="75" y="345"/>
                    </a:cubicBezTo>
                    <a:cubicBezTo>
                      <a:pt x="65" y="352"/>
                      <a:pt x="68" y="361"/>
                      <a:pt x="67" y="390"/>
                    </a:cubicBezTo>
                    <a:cubicBezTo>
                      <a:pt x="46" y="399"/>
                      <a:pt x="46" y="399"/>
                      <a:pt x="60" y="416"/>
                    </a:cubicBezTo>
                    <a:cubicBezTo>
                      <a:pt x="44" y="405"/>
                      <a:pt x="33" y="393"/>
                      <a:pt x="55" y="381"/>
                    </a:cubicBezTo>
                    <a:cubicBezTo>
                      <a:pt x="55" y="373"/>
                      <a:pt x="48" y="355"/>
                      <a:pt x="46" y="352"/>
                    </a:cubicBezTo>
                    <a:cubicBezTo>
                      <a:pt x="24" y="312"/>
                      <a:pt x="14" y="313"/>
                      <a:pt x="1" y="298"/>
                    </a:cubicBezTo>
                    <a:cubicBezTo>
                      <a:pt x="0" y="297"/>
                      <a:pt x="8" y="275"/>
                      <a:pt x="8" y="257"/>
                    </a:cubicBezTo>
                    <a:cubicBezTo>
                      <a:pt x="19" y="254"/>
                      <a:pt x="41" y="254"/>
                      <a:pt x="52" y="250"/>
                    </a:cubicBezTo>
                    <a:cubicBezTo>
                      <a:pt x="50" y="209"/>
                      <a:pt x="38" y="184"/>
                      <a:pt x="29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60"/>
                      <a:pt x="29" y="160"/>
                      <a:pt x="29" y="160"/>
                    </a:cubicBezTo>
                    <a:close/>
                  </a:path>
                </a:pathLst>
              </a:custGeom>
              <a:solidFill>
                <a:srgbClr val="E69AC0"/>
              </a:solidFill>
              <a:ln w="63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8" name="Прямая со стрелкой 37"/>
          <p:cNvCxnSpPr/>
          <p:nvPr/>
        </p:nvCxnSpPr>
        <p:spPr>
          <a:xfrm flipH="1" flipV="1">
            <a:off x="6778392" y="5673361"/>
            <a:ext cx="555778" cy="43211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725987" y="5350598"/>
            <a:ext cx="1195060" cy="248075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край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6717058" y="5136553"/>
            <a:ext cx="365661" cy="269902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cxnSp>
        <p:nvCxnSpPr>
          <p:cNvPr id="41" name="Прямая со стрелкой 40"/>
          <p:cNvCxnSpPr/>
          <p:nvPr/>
        </p:nvCxnSpPr>
        <p:spPr>
          <a:xfrm>
            <a:off x="3629631" y="4008579"/>
            <a:ext cx="343246" cy="27845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8789930" y="1972639"/>
            <a:ext cx="1639092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7044333" y="2273209"/>
            <a:ext cx="1404364" cy="974493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8982936" y="3200977"/>
            <a:ext cx="1947702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>
            <a:defPPr>
              <a:defRPr lang="ru-RU"/>
            </a:defPPr>
            <a:lvl1pPr algn="ctr">
              <a:defRPr sz="1400" b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Магаданская область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6366123" y="3419920"/>
            <a:ext cx="2335530" cy="11471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9093265" y="4403678"/>
            <a:ext cx="1938918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>
            <a:defPPr>
              <a:defRPr lang="ru-RU"/>
            </a:defPPr>
            <a:lvl1pPr algn="ctr">
              <a:defRPr sz="1400" b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Сахалинская область</a:t>
            </a:r>
          </a:p>
        </p:txBody>
      </p:sp>
      <p:cxnSp>
        <p:nvCxnSpPr>
          <p:cNvPr id="47" name="Прямая со стрелкой 46"/>
          <p:cNvCxnSpPr>
            <a:endCxn id="33" idx="5"/>
          </p:cNvCxnSpPr>
          <p:nvPr/>
        </p:nvCxnSpPr>
        <p:spPr>
          <a:xfrm flipH="1">
            <a:off x="6862173" y="4589933"/>
            <a:ext cx="1753494" cy="217082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cxnSp>
        <p:nvCxnSpPr>
          <p:cNvPr id="48" name="Прямая со стрелкой 47"/>
          <p:cNvCxnSpPr>
            <a:endCxn id="34" idx="3"/>
          </p:cNvCxnSpPr>
          <p:nvPr/>
        </p:nvCxnSpPr>
        <p:spPr>
          <a:xfrm flipH="1" flipV="1">
            <a:off x="6194697" y="5605776"/>
            <a:ext cx="54142" cy="643681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752185" y="906853"/>
            <a:ext cx="2645008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>
            <a:defPPr>
              <a:defRPr lang="ru-RU"/>
            </a:defPPr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400" b="1" u="sng" kern="0" dirty="0">
                <a:solidFill>
                  <a:prstClr val="black"/>
                </a:solidFill>
              </a:rPr>
              <a:t>Чукотский</a:t>
            </a:r>
            <a:r>
              <a:rPr lang="ru-RU" b="1" u="sng" kern="0" dirty="0">
                <a:solidFill>
                  <a:prstClr val="black"/>
                </a:solidFill>
              </a:rPr>
              <a:t> </a:t>
            </a:r>
            <a:r>
              <a:rPr lang="ru-RU" sz="1400" b="1" u="sng" kern="0" dirty="0">
                <a:solidFill>
                  <a:prstClr val="black"/>
                </a:solidFill>
              </a:rPr>
              <a:t>автономный округ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6629326" y="1358149"/>
            <a:ext cx="525586" cy="697308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691913" y="4369899"/>
            <a:ext cx="260397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83313" y="2325572"/>
            <a:ext cx="332366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70389" y="3134666"/>
            <a:ext cx="332366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81174" y="3543874"/>
            <a:ext cx="332366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4029" y="4534350"/>
            <a:ext cx="332366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64888" y="2944723"/>
            <a:ext cx="332366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18304" y="5428362"/>
            <a:ext cx="260397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7528" y="4960929"/>
            <a:ext cx="260397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05724" y="5327579"/>
            <a:ext cx="260397" cy="314028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53924" y="6095557"/>
            <a:ext cx="1167809" cy="248075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33455" y="6250570"/>
            <a:ext cx="1882748" cy="248075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Еврейская автономная область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89634" y="5853324"/>
            <a:ext cx="760645" cy="40196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2179" y="3456350"/>
            <a:ext cx="2347363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>
            <a:defPPr>
              <a:defRPr lang="ru-RU"/>
            </a:defPPr>
            <a:lvl1pPr algn="ctr">
              <a:defRPr sz="1400" b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Республика Саха (Якутия)</a:t>
            </a:r>
          </a:p>
        </p:txBody>
      </p:sp>
      <p:cxnSp>
        <p:nvCxnSpPr>
          <p:cNvPr id="65" name="Прямая со стрелкой 64"/>
          <p:cNvCxnSpPr>
            <a:stCxn id="63" idx="0"/>
          </p:cNvCxnSpPr>
          <p:nvPr/>
        </p:nvCxnSpPr>
        <p:spPr>
          <a:xfrm flipH="1" flipV="1">
            <a:off x="5691912" y="5355189"/>
            <a:ext cx="78044" cy="498134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9362781" y="5622420"/>
            <a:ext cx="2863467" cy="955961"/>
          </a:xfrm>
          <a:prstGeom prst="rect">
            <a:avLst/>
          </a:prstGeom>
          <a:noFill/>
        </p:spPr>
        <p:txBody>
          <a:bodyPr wrap="square" lIns="93276" tIns="46638" rIns="93276" bIns="46638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цены (тарифы) на электрическую энергию (мощность) не превышают базовый уровень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91975" y="952868"/>
            <a:ext cx="2863467" cy="955961"/>
          </a:xfrm>
          <a:prstGeom prst="rect">
            <a:avLst/>
          </a:prstGeom>
          <a:noFill/>
        </p:spPr>
        <p:txBody>
          <a:bodyPr wrap="square" lIns="93276" tIns="46638" rIns="93276" bIns="46638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цены (тарифы) на электрическую энергию (мощность) доведены до базового уровня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94898" y="3794575"/>
            <a:ext cx="577904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01691" y="4055965"/>
            <a:ext cx="2079212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6,03 до 8,52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20567" y="4369899"/>
            <a:ext cx="625546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84460" y="4558493"/>
            <a:ext cx="1899676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3,0 до 5,0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71179" y="5384256"/>
            <a:ext cx="4330464" cy="1171405"/>
          </a:xfrm>
          <a:prstGeom prst="rect">
            <a:avLst/>
          </a:prstGeom>
          <a:noFill/>
        </p:spPr>
        <p:txBody>
          <a:bodyPr wrap="square" lIns="93276" tIns="46638" rIns="93276" bIns="46638" rtlCol="0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Саха (Якутия) введена дифференциация:</a:t>
            </a:r>
          </a:p>
          <a:p>
            <a:pPr marL="228600" indent="-228600" algn="ctr">
              <a:buFontTx/>
              <a:buAutoNum type="arabicParenR"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неценовой зоне (конечная цена в виде формулы); </a:t>
            </a:r>
          </a:p>
          <a:p>
            <a:pPr marL="228600" indent="-228600" algn="ctr">
              <a:buFontTx/>
              <a:buAutoNum type="arabicParenR"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изолированных территориях (конечная цена в виде числового значения)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19632" y="1161469"/>
            <a:ext cx="577904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46091" y="1384649"/>
            <a:ext cx="2258749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10,19 до 12,26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956787" y="1165907"/>
            <a:ext cx="625546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760727" y="1371269"/>
            <a:ext cx="1193521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38049" y="2216719"/>
            <a:ext cx="577904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41530" y="2434623"/>
            <a:ext cx="2079212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4,10 до 7,23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292772" y="2200573"/>
            <a:ext cx="625546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227899" y="2424956"/>
            <a:ext cx="1193521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446434" y="1600236"/>
            <a:ext cx="2081713" cy="371186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62%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966538" y="4865941"/>
            <a:ext cx="2081714" cy="371186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58%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631070" y="2664011"/>
            <a:ext cx="2081714" cy="371186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28%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701653" y="3500943"/>
            <a:ext cx="577904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83902" y="3686889"/>
            <a:ext cx="2079212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5,25 до 6,94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687436" y="3471738"/>
            <a:ext cx="625546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494350" y="3665286"/>
            <a:ext cx="1193521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130668" y="3898742"/>
            <a:ext cx="2081714" cy="371186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32%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784877" y="4677651"/>
            <a:ext cx="577904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165242" y="4956385"/>
            <a:ext cx="1989444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4,75 до 7,0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634190" y="4720159"/>
            <a:ext cx="625546" cy="278853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435423" y="4956385"/>
            <a:ext cx="1193521" cy="309630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руб./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8031" y="5202234"/>
            <a:ext cx="2081713" cy="371186"/>
          </a:xfrm>
          <a:prstGeom prst="rect">
            <a:avLst/>
          </a:prstGeom>
          <a:noFill/>
        </p:spPr>
        <p:txBody>
          <a:bodyPr wrap="none" lIns="93276" tIns="46638" rIns="93276" bIns="46638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27%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76925" y="1023871"/>
            <a:ext cx="3671327" cy="1323439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Установлен базовый</a:t>
            </a:r>
          </a:p>
          <a:p>
            <a:pPr algn="ctr"/>
            <a:r>
              <a:rPr lang="ru-RU" sz="2000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уровень тарифа на 2017 </a:t>
            </a:r>
          </a:p>
          <a:p>
            <a:pPr algn="ctr"/>
            <a:r>
              <a:rPr lang="ru-RU" sz="2000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размере</a:t>
            </a:r>
          </a:p>
          <a:p>
            <a:pPr algn="ctr"/>
            <a:r>
              <a:rPr lang="ru-RU" sz="2000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4 руб./</a:t>
            </a:r>
            <a:r>
              <a:rPr lang="ru-RU" sz="2000" b="1" dirty="0" err="1" smtClean="0">
                <a:solidFill>
                  <a:srgbClr val="C00000"/>
                </a:solidFill>
                <a:latin typeface="Calibri"/>
              </a:rPr>
              <a:t>кВтч</a:t>
            </a:r>
            <a:endParaRPr lang="ru-RU" sz="2000" b="1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53" y="2441040"/>
            <a:ext cx="4549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Распоряжение Правительства России №1615-р</a:t>
            </a:r>
            <a:endParaRPr lang="ru-RU" sz="1400" b="1" i="1" dirty="0" smtClean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44346"/>
            <a:ext cx="10972800" cy="1143000"/>
          </a:xfrm>
        </p:spPr>
        <p:txBody>
          <a:bodyPr/>
          <a:lstStyle/>
          <a:p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Тариф в обмен на эффективность</a:t>
            </a:r>
            <a:endParaRPr lang="ru-RU" sz="4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1090-CCA2-5F4C-8E78-54F06E17A5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684" y="1495167"/>
            <a:ext cx="10752716" cy="435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89535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Российской Федерации от 24.01.2017 №</a:t>
            </a:r>
            <a:r>
              <a:rPr lang="ru-RU" sz="2400" b="1" dirty="0" smtClean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54 внедрен </a:t>
            </a:r>
            <a:r>
              <a:rPr lang="ru-RU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механизм, предусматривающий сохранение экономии от повышения эффективности деятельности регулируемых </a:t>
            </a:r>
            <a:r>
              <a:rPr lang="ru-RU" sz="2400" b="1" dirty="0" smtClean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</a:p>
          <a:p>
            <a:pPr marR="89535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6"/>
                </a:solidFill>
              </a:rPr>
              <a:t>(в </a:t>
            </a:r>
            <a:r>
              <a:rPr lang="ru-RU" sz="2400" dirty="0">
                <a:solidFill>
                  <a:schemeClr val="accent6"/>
                </a:solidFill>
              </a:rPr>
              <a:t>результате мероприятий </a:t>
            </a:r>
            <a:r>
              <a:rPr lang="ru-RU" sz="2400" dirty="0" smtClean="0">
                <a:solidFill>
                  <a:schemeClr val="accent6"/>
                </a:solidFill>
              </a:rPr>
              <a:t>от </a:t>
            </a:r>
            <a:r>
              <a:rPr lang="ru-RU" sz="2400" dirty="0">
                <a:solidFill>
                  <a:schemeClr val="accent6"/>
                </a:solidFill>
              </a:rPr>
              <a:t>смены вида топлива </a:t>
            </a:r>
            <a:r>
              <a:rPr lang="ru-RU" sz="2400" dirty="0" smtClean="0">
                <a:solidFill>
                  <a:schemeClr val="accent6"/>
                </a:solidFill>
              </a:rPr>
              <a:t>экономия охраняется </a:t>
            </a:r>
            <a:r>
              <a:rPr lang="ru-RU" sz="2400" dirty="0">
                <a:solidFill>
                  <a:schemeClr val="accent6"/>
                </a:solidFill>
              </a:rPr>
              <a:t>у компаний на период окупаемости этих мероприятий, но не менее 5 </a:t>
            </a:r>
            <a:r>
              <a:rPr lang="ru-RU" sz="2400" dirty="0" smtClean="0">
                <a:solidFill>
                  <a:schemeClr val="accent6"/>
                </a:solidFill>
              </a:rPr>
              <a:t>лет)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R="89535"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accent6"/>
              </a:solidFill>
            </a:endParaRPr>
          </a:p>
          <a:p>
            <a:pPr marL="342900" marR="89535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6"/>
                </a:solidFill>
              </a:rPr>
              <a:t>Допускается превышение предельных уровней по концессиям при соблюдении процедуры и предварительном уведомлении ФАС России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7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36136" cy="59069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ИСКЛЮЧЕНИЕ НЕЭФФЕКТИВНЫХ ФОРМ ХОЗЯЙСТВОВАНИЯ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1090-CCA2-5F4C-8E78-54F06E17A5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798" y="1159231"/>
            <a:ext cx="14053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1)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Отказ от расчетной предпринимательской прибыли у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</a:rPr>
              <a:t>ГУПов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и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</a:rPr>
              <a:t>МУПов</a:t>
            </a:r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093" y="4732040"/>
            <a:ext cx="112639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(Разработан законопроект, предусматривающий запрет создания государственных или муниципальных предприятий, основанных на праве хозяйственного ведения, для осуществления видов деятельности в сферах теплоснабжения, водоснабжения, водоотведения, а также переход от унитарных к казенным учреждениям с субсидиарной ответственностью бюджета)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798" y="3512872"/>
            <a:ext cx="117588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3)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 Переход к субсидиарной ответственности субъекта (муниципалитета) </a:t>
            </a:r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3317" y="2266377"/>
            <a:ext cx="108167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2)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Полный отказ от формы хозяйствования (МУП и ГУП)  в ближайшие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  <a:p>
            <a:pPr algn="just"/>
            <a:endParaRPr lang="ru-RU" sz="2600" dirty="0"/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8895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858" y="913975"/>
            <a:ext cx="10972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Совершенствование механизма учета РПП при установлении тарифов в сфере тепло-,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водоснабжения, водоотведения,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также в сфере обращения с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ТКО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1090-CCA2-5F4C-8E78-54F06E17A5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323004" y="2141149"/>
            <a:ext cx="7029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ФАС России разработано и принято Правительством Российской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Федерации постановление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от 5 мая 2017 г. N 534,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предусматривающее нераспространение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нормы об установлении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РПП: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libri" panose="020F0502020204030204" pitchFamily="34" charset="0"/>
              </a:rPr>
              <a:t>на </a:t>
            </a:r>
            <a:r>
              <a:rPr lang="ru-RU" sz="2000" b="1" dirty="0">
                <a:latin typeface="Calibri" panose="020F0502020204030204" pitchFamily="34" charset="0"/>
              </a:rPr>
              <a:t>регулируемые организации, являющиеся </a:t>
            </a:r>
            <a:r>
              <a:rPr lang="ru-RU" sz="2000" b="1" dirty="0" err="1" smtClean="0">
                <a:latin typeface="Calibri" panose="020F0502020204030204" pitchFamily="34" charset="0"/>
              </a:rPr>
              <a:t>ГУПами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</a:rPr>
              <a:t>и </a:t>
            </a:r>
            <a:r>
              <a:rPr lang="ru-RU" sz="2000" b="1" dirty="0" err="1" smtClean="0">
                <a:latin typeface="Calibri" panose="020F0502020204030204" pitchFamily="34" charset="0"/>
              </a:rPr>
              <a:t>МУПами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н</a:t>
            </a:r>
            <a:r>
              <a:rPr lang="ru-RU" sz="2000" b="1" dirty="0" smtClean="0">
                <a:latin typeface="Calibri" panose="020F0502020204030204" pitchFamily="34" charset="0"/>
              </a:rPr>
              <a:t>а регулируемые </a:t>
            </a:r>
            <a:r>
              <a:rPr lang="ru-RU" sz="2000" b="1" dirty="0">
                <a:latin typeface="Calibri" panose="020F0502020204030204" pitchFamily="34" charset="0"/>
              </a:rPr>
              <a:t>организации, осуществляющие деятельность исключительно в соответствии с договорами аренды, заключаемыми на срок менее 3 </a:t>
            </a:r>
            <a:r>
              <a:rPr lang="ru-RU" sz="2000" b="1" dirty="0" smtClean="0">
                <a:latin typeface="Calibri" panose="020F0502020204030204" pitchFamily="34" charset="0"/>
              </a:rPr>
              <a:t>лет</a:t>
            </a:r>
          </a:p>
          <a:p>
            <a:pPr algn="just"/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078997" y="2120595"/>
            <a:ext cx="3976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При исключении РПП </a:t>
            </a: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размер необходимой валовой выручки </a:t>
            </a:r>
            <a:r>
              <a:rPr lang="ru-RU" sz="20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ГУПов</a:t>
            </a: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и </a:t>
            </a:r>
            <a:r>
              <a:rPr lang="ru-RU" sz="20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МУПов</a:t>
            </a: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уменьшится на*:</a:t>
            </a:r>
            <a:endParaRPr lang="ru-RU" sz="2000" b="1" i="1" dirty="0">
              <a:solidFill>
                <a:srgbClr val="FF0000"/>
              </a:solidFill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573475" y="3447662"/>
            <a:ext cx="2943740" cy="694245"/>
            <a:chOff x="3026700" y="566886"/>
            <a:chExt cx="2943740" cy="6942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026700" y="580475"/>
              <a:ext cx="2922046" cy="68065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114848" y="566886"/>
              <a:ext cx="2855592" cy="61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Теплоснабжение</a:t>
              </a:r>
              <a:b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1,4 млрд. руб</a:t>
              </a:r>
              <a:r>
                <a:rPr lang="ru-RU" sz="20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20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727425" y="4296872"/>
            <a:ext cx="2635840" cy="633691"/>
            <a:chOff x="3180763" y="1360045"/>
            <a:chExt cx="2635840" cy="63369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180763" y="1360045"/>
              <a:ext cx="2635840" cy="63369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211697" y="1390979"/>
              <a:ext cx="2573972" cy="571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Водоснабжение</a:t>
              </a:r>
              <a:b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 млрд. руб</a:t>
              </a:r>
              <a:r>
                <a:rPr lang="ru-RU" sz="20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20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740311" y="5029236"/>
            <a:ext cx="2654347" cy="643088"/>
            <a:chOff x="3213731" y="2071690"/>
            <a:chExt cx="2654347" cy="64308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13731" y="2071690"/>
              <a:ext cx="2654347" cy="64308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245124" y="2103083"/>
              <a:ext cx="2591561" cy="580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Водоотведение</a:t>
              </a:r>
              <a:b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000" b="1" dirty="0" smtClean="0">
                  <a:solidFill>
                    <a:srgbClr val="BBE0E3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614 млн. руб</a:t>
              </a:r>
              <a:r>
                <a:rPr lang="ru-RU" sz="20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20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0" y="6010976"/>
            <a:ext cx="12192000" cy="646331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0"/>
                <a:solidFill>
                  <a:schemeClr val="accent4"/>
                </a:solidFill>
                <a:latin typeface="Calibri" panose="020F0502020204030204" pitchFamily="34" charset="0"/>
                <a:cs typeface="Arial" charset="0"/>
              </a:rPr>
              <a:t>* По прогнозной оценке ФАС Р</a:t>
            </a:r>
            <a:r>
              <a:rPr lang="ru-RU" b="1" dirty="0">
                <a:ln w="0"/>
                <a:solidFill>
                  <a:schemeClr val="accent4"/>
                </a:solidFill>
                <a:latin typeface="Calibri" panose="020F0502020204030204" pitchFamily="34" charset="0"/>
                <a:cs typeface="Arial" charset="0"/>
              </a:rPr>
              <a:t>о</a:t>
            </a:r>
            <a:r>
              <a:rPr lang="ru-RU" b="1" dirty="0" smtClean="0">
                <a:ln w="0"/>
                <a:solidFill>
                  <a:schemeClr val="accent4"/>
                </a:solidFill>
                <a:latin typeface="Calibri" panose="020F0502020204030204" pitchFamily="34" charset="0"/>
                <a:cs typeface="Arial" charset="0"/>
              </a:rPr>
              <a:t>ссии с учетом данных из принятых тарифных решений в 201</a:t>
            </a:r>
            <a:r>
              <a:rPr lang="en-US" b="1" dirty="0" smtClean="0">
                <a:ln w="0"/>
                <a:solidFill>
                  <a:schemeClr val="accent4"/>
                </a:solidFill>
                <a:latin typeface="Calibri" panose="020F0502020204030204" pitchFamily="34" charset="0"/>
                <a:cs typeface="Arial" charset="0"/>
              </a:rPr>
              <a:t>7</a:t>
            </a:r>
            <a:r>
              <a:rPr lang="ru-RU" b="1" dirty="0" smtClean="0">
                <a:ln w="0"/>
                <a:solidFill>
                  <a:schemeClr val="accent4"/>
                </a:solidFill>
                <a:latin typeface="Calibri" panose="020F0502020204030204" pitchFamily="34" charset="0"/>
                <a:cs typeface="Arial" charset="0"/>
              </a:rPr>
              <a:t> году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0"/>
                <a:solidFill>
                  <a:schemeClr val="accent4"/>
                </a:solidFill>
                <a:latin typeface="Calibri" panose="020F0502020204030204" pitchFamily="34" charset="0"/>
                <a:cs typeface="Arial" charset="0"/>
              </a:rPr>
              <a:t> Цель: снижение тарифа или перераспределение денежных средств на модернизацию и/или улучшени</a:t>
            </a:r>
            <a:r>
              <a:rPr lang="ru-RU" b="1" dirty="0">
                <a:ln w="0"/>
                <a:solidFill>
                  <a:schemeClr val="accent4"/>
                </a:solidFill>
                <a:latin typeface="Calibri" panose="020F0502020204030204" pitchFamily="34" charset="0"/>
                <a:cs typeface="Arial" charset="0"/>
              </a:rPr>
              <a:t>е</a:t>
            </a:r>
            <a:r>
              <a:rPr lang="ru-RU" b="1" dirty="0" smtClean="0">
                <a:ln w="0"/>
                <a:solidFill>
                  <a:schemeClr val="accent4"/>
                </a:solidFill>
                <a:latin typeface="Calibri" panose="020F0502020204030204" pitchFamily="34" charset="0"/>
                <a:cs typeface="Arial" charset="0"/>
              </a:rPr>
              <a:t> оборудования</a:t>
            </a:r>
            <a:endParaRPr lang="ru-RU" b="1" dirty="0">
              <a:ln w="0"/>
              <a:solidFill>
                <a:schemeClr val="accent4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12036136" cy="59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en-US" sz="2800" b="1" kern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ru-RU" sz="2800" b="1" kern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ИСКЛЮЧЕНИЕ НЕЭФФЕКТИВНЫХ ФОРМ ХОЗЯЙСТВОВАНИЯ</a:t>
            </a:r>
            <a:endParaRPr lang="ru-RU" sz="28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0469" y="10391"/>
            <a:ext cx="11783291" cy="61927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методов регулирования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865" y="2386295"/>
            <a:ext cx="995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В 2016 году внедрен принцип эталонных затрат при расчете сбытовой надбавки гарантирующих поставщиков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7357" y="3176909"/>
            <a:ext cx="10436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Постановление Правительства Российской Федерации от 21 июля 2017 г. № 863 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7357" y="3594994"/>
            <a:ext cx="1066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Постановление Правительства Российской Федерации от 2</a:t>
            </a:r>
            <a:r>
              <a:rPr lang="en-US" b="1" i="1" dirty="0" smtClean="0"/>
              <a:t>8</a:t>
            </a:r>
            <a:r>
              <a:rPr lang="ru-RU" b="1" i="1" dirty="0" smtClean="0"/>
              <a:t> августа 2017 г. № 1016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29512" y="4190772"/>
            <a:ext cx="2163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A9FA"/>
                </a:solidFill>
              </a:rPr>
              <a:t>Формула</a:t>
            </a:r>
            <a:endParaRPr lang="ru-RU" b="1" dirty="0">
              <a:solidFill>
                <a:srgbClr val="66A9F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5785" y="4284353"/>
            <a:ext cx="4143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 рублях за единицу электрической энергии (мощности)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86768" y="4095992"/>
            <a:ext cx="1304636" cy="111235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606821" y="4095992"/>
            <a:ext cx="1309606" cy="10592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4993403" y="4190772"/>
            <a:ext cx="1169691" cy="61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A9F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9035" y="4705698"/>
            <a:ext cx="290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6A9FA"/>
                </a:solidFill>
                <a:latin typeface="Courier New" panose="02070309020205020404" pitchFamily="49" charset="0"/>
              </a:rPr>
              <a:t> </a:t>
            </a:r>
            <a:r>
              <a:rPr lang="ru-RU" sz="1600" b="1" dirty="0" smtClean="0">
                <a:solidFill>
                  <a:srgbClr val="66A9FA"/>
                </a:solidFill>
                <a:latin typeface="Courier New" panose="02070309020205020404" pitchFamily="49" charset="0"/>
              </a:rPr>
              <a:t>СН = </a:t>
            </a:r>
            <a:r>
              <a:rPr lang="ru-RU" sz="1600" b="1" dirty="0">
                <a:solidFill>
                  <a:srgbClr val="66A9FA"/>
                </a:solidFill>
                <a:latin typeface="Courier New" panose="02070309020205020404" pitchFamily="49" charset="0"/>
              </a:rPr>
              <a:t>ДП x </a:t>
            </a:r>
            <a:r>
              <a:rPr lang="ru-RU" sz="1600" b="1" dirty="0" err="1" smtClean="0">
                <a:solidFill>
                  <a:srgbClr val="66A9FA"/>
                </a:solidFill>
                <a:latin typeface="Courier New" panose="02070309020205020404" pitchFamily="49" charset="0"/>
              </a:rPr>
              <a:t>Крег</a:t>
            </a:r>
            <a:r>
              <a:rPr lang="ru-RU" sz="1600" b="1" dirty="0" smtClean="0">
                <a:solidFill>
                  <a:srgbClr val="66A9FA"/>
                </a:solidFill>
                <a:latin typeface="Courier New" panose="02070309020205020404" pitchFamily="49" charset="0"/>
              </a:rPr>
              <a:t> x </a:t>
            </a:r>
            <a:r>
              <a:rPr lang="ru-RU" sz="1600" b="1" dirty="0">
                <a:solidFill>
                  <a:srgbClr val="66A9FA"/>
                </a:solidFill>
                <a:latin typeface="Courier New" panose="02070309020205020404" pitchFamily="49" charset="0"/>
              </a:rPr>
              <a:t>Ц</a:t>
            </a:r>
            <a:endParaRPr lang="ru-RU" sz="1600" b="1" dirty="0">
              <a:solidFill>
                <a:srgbClr val="66A9FA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0469" y="5250028"/>
            <a:ext cx="8648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Установление надбавок эталонных затрат будет осуществляться с 1 июля 2018 года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37531" y="1909862"/>
            <a:ext cx="610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В СФЕРЕ ЭЛЕКТРОЭНЕРГЕТИКИ: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5504" y="1136641"/>
            <a:ext cx="9767568" cy="64203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Стратегическая перспектива - </a:t>
            </a:r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ЭТАЛОН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322" y="6020388"/>
            <a:ext cx="1072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К 2019 году планируется внедрение принципа эталон в сетях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705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B96D7D-B978-4365-85C9-85207FD9B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449" y="1561055"/>
            <a:ext cx="11727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ФАС России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поручениями Заместителя Председателя Правительства Российской Федерации Д.Н. Козака ФАС России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проводит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работу в части расчета и применения нормативов операционных расходов («эталонной стоимости»)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449" y="3130715"/>
            <a:ext cx="55452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Согласована Методика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определения эталонных расходов организаций водоснабжения и водоотведения, учитываемых при регулировании тарифов на услуги указанных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450" y="4746543"/>
            <a:ext cx="5545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Разработаны Методические рекомендации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о порядке применения для целей расчета тарифов нормативов операционных расходов («эталонной стоимости») услуг по водоснабжению и водоотведению (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Методрекомендации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72641" y="3165701"/>
            <a:ext cx="56112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ФАС России проведен мониторинг стоимостных и физических показателях регулируемых организаций в сфере теплоснабжения, водоснабжения и водоотведения.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7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2641" y="4746543"/>
            <a:ext cx="5697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результатам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были проанализированы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данные: в сфере водоснабжения по 9 821 организациям, в сфере водоотведения 5 710, в сфере теплоснабжения (производство) – 7 568, (передача) – 2 331.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82881" y="950111"/>
            <a:ext cx="4436927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2. В СФЕРЕ ЖКХ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0469" y="10391"/>
            <a:ext cx="1178329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методов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505661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7349</TotalTime>
  <Words>1628</Words>
  <Application>Microsoft Macintosh PowerPoint</Application>
  <PresentationFormat>Широкоэкранный</PresentationFormat>
  <Paragraphs>232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Calibri</vt:lpstr>
      <vt:lpstr>Calibri Light</vt:lpstr>
      <vt:lpstr>Courier New</vt:lpstr>
      <vt:lpstr>MS PGothic</vt:lpstr>
      <vt:lpstr>ＭＳ Ｐゴシック</vt:lpstr>
      <vt:lpstr>Times New Roman</vt:lpstr>
      <vt:lpstr>Trebuchet MS</vt:lpstr>
      <vt:lpstr>Wingdings</vt:lpstr>
      <vt:lpstr>Arial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Доведение до среднероссийского уровня тарифов                          Дальневосточного Федерального округа</vt:lpstr>
      <vt:lpstr>II. Тариф в обмен на эффективность</vt:lpstr>
      <vt:lpstr>III. ИСКЛЮЧЕНИЕ НЕЭФФЕКТИВНЫХ ФОРМ ХОЗЯЙСТВОВАНИЯ</vt:lpstr>
      <vt:lpstr>Совершенствование механизма учета РПП при установлении тарифов в сфере тепло-, водоснабжения, водоотведения, а также в сфере обращения с ТКО</vt:lpstr>
      <vt:lpstr>Презентация PowerPoint</vt:lpstr>
      <vt:lpstr>Презентация PowerPoint</vt:lpstr>
      <vt:lpstr>Регуляторный контракт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Багданцева Светлана Анатольевна</dc:creator>
  <cp:lastModifiedBy>Пользователь Microsoft Office</cp:lastModifiedBy>
  <cp:revision>57</cp:revision>
  <cp:lastPrinted>2017-10-17T04:29:03Z</cp:lastPrinted>
  <dcterms:created xsi:type="dcterms:W3CDTF">2017-10-08T14:22:36Z</dcterms:created>
  <dcterms:modified xsi:type="dcterms:W3CDTF">2017-10-17T04:30:20Z</dcterms:modified>
</cp:coreProperties>
</file>